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98" r:id="rId30"/>
    <p:sldId id="295" r:id="rId31"/>
    <p:sldId id="296" r:id="rId32"/>
    <p:sldId id="297" r:id="rId33"/>
  </p:sldIdLst>
  <p:sldSz cx="9144000" cy="5143500" type="screen16x9"/>
  <p:notesSz cx="6858000" cy="9144000"/>
  <p:embeddedFontLst>
    <p:embeddedFont>
      <p:font typeface="Lato Black" panose="020B0604020202020204" charset="0"/>
      <p:bold r:id="rId35"/>
      <p:boldItalic r:id="rId36"/>
    </p:embeddedFont>
    <p:embeddedFont>
      <p:font typeface="Lato" panose="020B0604020202020204" charset="0"/>
      <p:regular r:id="rId37"/>
      <p:bold r:id="rId38"/>
      <p:italic r:id="rId39"/>
      <p:boldItalic r:id="rId40"/>
    </p:embeddedFont>
    <p:embeddedFont>
      <p:font typeface="Arvo" panose="020B0604020202020204" charset="0"/>
      <p:regular r:id="rId41"/>
      <p:bold r:id="rId42"/>
      <p:italic r:id="rId43"/>
      <p:boldItalic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E9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5F3CE77-52D1-4B02-8AAD-A0216817EFF6}">
  <a:tblStyle styleId="{65F3CE77-52D1-4B02-8AAD-A0216817EFF6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 b="off" i="off"/>
      <a:tcStyle>
        <a:tcBdr/>
        <a:fill>
          <a:solidFill>
            <a:srgbClr val="D0DEEF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D0DEEF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4" d="100"/>
          <a:sy n="124" d="100"/>
        </p:scale>
        <p:origin x="274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" name="Google Shape;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1" name="Google Shape;14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0" name="Google Shape;15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9" name="Google Shape;15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0" name="Google Shape;17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8" name="Google Shape;1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6" name="Google Shape;19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5" name="Google Shape;20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23" name="Google Shape;22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4" name="Google Shape;23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9" name="Google Shape;6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5" name="Google Shape;24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6" name="Google Shape;25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5" name="Google Shape;26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4" name="Google Shape;27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3" name="Google Shape;28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2" name="Google Shape;29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1" name="Google Shape;30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3" name="Google Shape;32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3" name="Google Shape;33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3" name="Google Shape;44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8" name="Google Shape;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1" name="Google Shape;45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0" name="Google Shape;46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" name="Google Shape;8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6" name="Google Shape;10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4" name="Google Shape;11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jpe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www.w3schools.com/html/html5_intro.asp/" TargetMode="External"/><Relationship Id="rId4" Type="http://schemas.openxmlformats.org/officeDocument/2006/relationships/hyperlink" Target="http://html5doctor.com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C043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654083" y="1447179"/>
            <a:ext cx="4861500" cy="11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 Black"/>
              <a:buNone/>
            </a:pPr>
            <a:r>
              <a:rPr lang="en" sz="30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Introduction to Internet Software Architecture</a:t>
            </a:r>
            <a:endParaRPr sz="30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654083" y="1055846"/>
            <a:ext cx="48615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" sz="1400" b="1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4CS017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7725943" y="4694057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</a:t>
            </a:fld>
            <a:endParaRPr dirty="0">
              <a:solidFill>
                <a:schemeClr val="bg1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8617"/>
            <a:ext cx="295538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00999" y="176349"/>
            <a:ext cx="868681" cy="362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93924" y="2676395"/>
            <a:ext cx="2150075" cy="246202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3654083" y="2550689"/>
            <a:ext cx="3407803" cy="2469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 dirty="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Facilitators:</a:t>
            </a:r>
            <a:endParaRPr sz="1400" b="1" i="0" u="none" strike="noStrike" cap="none" dirty="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vo"/>
              <a:buChar char="-"/>
            </a:pPr>
            <a:r>
              <a:rPr lang="en" sz="1200" b="0" i="0" u="none" strike="noStrike" cap="none" dirty="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Deepson Shrestha (Module Leader)</a:t>
            </a:r>
            <a:endParaRPr sz="1200" b="0" i="0" u="none" strike="noStrike" cap="none" dirty="0">
              <a:solidFill>
                <a:schemeClr val="lt1"/>
              </a:solidFill>
              <a:latin typeface="Arvo"/>
              <a:ea typeface="Arvo"/>
              <a:cs typeface="Arvo"/>
              <a:sym typeface="Arvo"/>
            </a:endParaRPr>
          </a:p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vo"/>
              <a:buChar char="-"/>
            </a:pPr>
            <a:r>
              <a:rPr lang="en" sz="1200" dirty="0" smtClean="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Bishal Khadka</a:t>
            </a:r>
            <a:endParaRPr sz="1200" b="0" i="0" u="none" strike="noStrike" cap="none" dirty="0">
              <a:solidFill>
                <a:schemeClr val="lt1"/>
              </a:solidFill>
              <a:latin typeface="Arvo"/>
              <a:ea typeface="Arvo"/>
              <a:cs typeface="Arvo"/>
              <a:sym typeface="Arvo"/>
            </a:endParaRPr>
          </a:p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vo"/>
              <a:buChar char="-"/>
            </a:pPr>
            <a:r>
              <a:rPr lang="en" sz="1200" dirty="0" smtClean="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Aagya Sharma	</a:t>
            </a:r>
            <a:endParaRPr sz="1200" b="0" i="0" u="none" strike="noStrike" cap="none" dirty="0">
              <a:solidFill>
                <a:schemeClr val="lt1"/>
              </a:solidFill>
              <a:latin typeface="Arvo"/>
              <a:ea typeface="Arvo"/>
              <a:cs typeface="Arvo"/>
              <a:sym typeface="Arvo"/>
            </a:endParaRPr>
          </a:p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vo"/>
              <a:buChar char="-"/>
            </a:pPr>
            <a:r>
              <a:rPr lang="en" sz="1200" dirty="0" smtClean="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Bibek Pancha		</a:t>
            </a:r>
            <a:endParaRPr sz="1200" b="0" i="0" u="none" strike="noStrike" cap="none" dirty="0">
              <a:solidFill>
                <a:schemeClr val="lt1"/>
              </a:solidFill>
              <a:latin typeface="Arvo"/>
              <a:ea typeface="Arvo"/>
              <a:cs typeface="Arvo"/>
              <a:sym typeface="Arvo"/>
            </a:endParaRPr>
          </a:p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vo"/>
              <a:buChar char="-"/>
            </a:pPr>
            <a:r>
              <a:rPr lang="en" sz="1200" dirty="0" smtClean="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Pradeep Mani Dixit</a:t>
            </a:r>
          </a:p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vo"/>
              <a:buChar char="-"/>
            </a:pPr>
            <a:r>
              <a:rPr lang="en" sz="1200" b="0" i="0" u="none" strike="noStrike" cap="none" dirty="0" smtClean="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Karan Shrestha</a:t>
            </a:r>
          </a:p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vo"/>
              <a:buChar char="-"/>
            </a:pPr>
            <a:r>
              <a:rPr lang="en" sz="1200" dirty="0" smtClean="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Jeshmi Rajak (GTA)</a:t>
            </a:r>
            <a:endParaRPr sz="1200" b="0" i="0" u="none" strike="noStrike" cap="none" dirty="0">
              <a:solidFill>
                <a:schemeClr val="lt1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1855" y="2681203"/>
            <a:ext cx="2472146" cy="246229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3"/>
          <p:cNvSpPr txBox="1">
            <a:spLocks noGrp="1"/>
          </p:cNvSpPr>
          <p:nvPr>
            <p:ph type="ctrTitle"/>
          </p:nvPr>
        </p:nvSpPr>
        <p:spPr>
          <a:xfrm>
            <a:off x="1143000" y="1799047"/>
            <a:ext cx="68580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</a:pPr>
            <a:r>
              <a:rPr lang="en" sz="3000">
                <a:latin typeface="Lato Black"/>
                <a:ea typeface="Lato Black"/>
                <a:cs typeface="Lato Black"/>
                <a:sym typeface="Lato Black"/>
              </a:rPr>
              <a:t>Internet Protocol (IP)</a:t>
            </a:r>
            <a:endParaRPr sz="300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45" name="Google Shape;145;p23"/>
          <p:cNvSpPr txBox="1">
            <a:spLocks noGrp="1"/>
          </p:cNvSpPr>
          <p:nvPr>
            <p:ph type="subTitle" idx="1"/>
          </p:nvPr>
        </p:nvSpPr>
        <p:spPr>
          <a:xfrm>
            <a:off x="2047458" y="2517865"/>
            <a:ext cx="5953542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/>
          </a:bodyPr>
          <a:lstStyle/>
          <a:p>
            <a:pPr marL="0" lvl="0" indent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" sz="1500" dirty="0">
                <a:latin typeface="Arvo"/>
                <a:ea typeface="Arvo"/>
                <a:cs typeface="Arvo"/>
                <a:sym typeface="Arvo"/>
              </a:rPr>
              <a:t>IP stands for "Internet Protocol," which is the set of rules governing the format of data sent via the internet or local network.</a:t>
            </a:r>
            <a:endParaRPr dirty="0"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146" name="Google Shape;146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01000" y="176349"/>
            <a:ext cx="868680" cy="36226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>
            <a:spLocks noGrp="1"/>
          </p:cNvSpPr>
          <p:nvPr>
            <p:ph type="sldNum" idx="12"/>
          </p:nvPr>
        </p:nvSpPr>
        <p:spPr>
          <a:xfrm>
            <a:off x="7589400" y="4510667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729946" cy="5143499"/>
          </a:xfrm>
          <a:prstGeom prst="rect">
            <a:avLst/>
          </a:prstGeom>
          <a:solidFill>
            <a:srgbClr val="81E94D"/>
          </a:solidFill>
          <a:ln>
            <a:solidFill>
              <a:srgbClr val="81E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4535" y="63370"/>
            <a:ext cx="160087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1. Internet</a:t>
            </a:r>
          </a:p>
          <a:p>
            <a:r>
              <a:rPr lang="en-US" sz="1000" b="1" dirty="0">
                <a:solidFill>
                  <a:schemeClr val="tx1"/>
                </a:solidFill>
              </a:rPr>
              <a:t>1.1. Internet Protocol</a:t>
            </a:r>
          </a:p>
          <a:p>
            <a:r>
              <a:rPr lang="en-US" sz="1000" dirty="0">
                <a:solidFill>
                  <a:schemeClr val="tx1"/>
                </a:solidFill>
              </a:rPr>
              <a:t>1.2. IP Address</a:t>
            </a:r>
          </a:p>
          <a:p>
            <a:r>
              <a:rPr lang="en-US" sz="1000" dirty="0">
                <a:solidFill>
                  <a:schemeClr val="tx1"/>
                </a:solidFill>
              </a:rPr>
              <a:t>1.3. Internet Software Architecture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2. Web Technologies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2.1. Anatomy of Web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2.2. Server-side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2.3. Client-side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 Anatomy of Webpage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2.4.1. HTML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2.4.2. CSS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2.4.3. JavaScript 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3. Overview on HTTP</a:t>
            </a:r>
          </a:p>
          <a:p>
            <a:r>
              <a:rPr lang="en-US" sz="1000" dirty="0">
                <a:solidFill>
                  <a:schemeClr val="tx1"/>
                </a:solidFill>
              </a:rPr>
              <a:t>3.1. HTTPS</a:t>
            </a:r>
          </a:p>
          <a:p>
            <a:r>
              <a:rPr lang="en-US" sz="1000" dirty="0">
                <a:solidFill>
                  <a:schemeClr val="tx1"/>
                </a:solidFill>
              </a:rPr>
              <a:t>3.2. OSI Model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4. Information Architecture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5. Service-Oriented Architecture 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6.Web Performance</a:t>
            </a:r>
          </a:p>
          <a:p>
            <a:r>
              <a:rPr lang="en-US" sz="1000" dirty="0">
                <a:solidFill>
                  <a:schemeClr val="tx1"/>
                </a:solidFill>
              </a:rPr>
              <a:t>6.1. How to increase Web Performance</a:t>
            </a:r>
          </a:p>
          <a:p>
            <a:r>
              <a:rPr lang="en-US" sz="1000" dirty="0">
                <a:solidFill>
                  <a:schemeClr val="tx1"/>
                </a:solidFill>
              </a:rPr>
              <a:t> </a:t>
            </a:r>
          </a:p>
          <a:p>
            <a:r>
              <a:rPr lang="en-US" sz="1000" dirty="0">
                <a:solidFill>
                  <a:schemeClr val="tx1"/>
                </a:solidFill>
              </a:rPr>
              <a:t>7.Learn more</a:t>
            </a:r>
          </a:p>
          <a:p>
            <a:endParaRPr lang="en-US" sz="1000" dirty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38319" y="2681203"/>
            <a:ext cx="2205682" cy="246229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 txBox="1">
            <a:spLocks noGrp="1"/>
          </p:cNvSpPr>
          <p:nvPr>
            <p:ph type="ctrTitle"/>
          </p:nvPr>
        </p:nvSpPr>
        <p:spPr>
          <a:xfrm>
            <a:off x="1143000" y="1799047"/>
            <a:ext cx="68580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</a:pPr>
            <a:r>
              <a:rPr lang="en" sz="3000" dirty="0">
                <a:latin typeface="Lato Black"/>
                <a:ea typeface="Lato Black"/>
                <a:cs typeface="Lato Black"/>
                <a:sym typeface="Lato Black"/>
              </a:rPr>
              <a:t>IP Address</a:t>
            </a:r>
            <a:endParaRPr sz="3000" dirty="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54" name="Google Shape;154;p24"/>
          <p:cNvSpPr txBox="1">
            <a:spLocks noGrp="1"/>
          </p:cNvSpPr>
          <p:nvPr>
            <p:ph type="subTitle" idx="1"/>
          </p:nvPr>
        </p:nvSpPr>
        <p:spPr>
          <a:xfrm>
            <a:off x="1890582" y="2517865"/>
            <a:ext cx="6332839" cy="1652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" sz="1400" dirty="0">
                <a:latin typeface="Arvo"/>
                <a:ea typeface="Arvo"/>
                <a:cs typeface="Arvo"/>
                <a:sym typeface="Arvo"/>
              </a:rPr>
              <a:t> An Internet Protocol address (IP address) is a numerical label assigned to each device connected to a computer network that uses the Internet Protocol for communication. An IP address serves two main functions: host or network interface identification and location addressing.</a:t>
            </a:r>
            <a:endParaRPr sz="1400" dirty="0"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155" name="Google Shape;155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01000" y="176349"/>
            <a:ext cx="868680" cy="362268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4"/>
          <p:cNvSpPr txBox="1">
            <a:spLocks noGrp="1"/>
          </p:cNvSpPr>
          <p:nvPr>
            <p:ph type="sldNum" idx="12"/>
          </p:nvPr>
        </p:nvSpPr>
        <p:spPr>
          <a:xfrm>
            <a:off x="7692081" y="4595411"/>
            <a:ext cx="481914" cy="334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1881" y="0"/>
            <a:ext cx="1729946" cy="5143499"/>
          </a:xfrm>
          <a:prstGeom prst="rect">
            <a:avLst/>
          </a:prstGeom>
          <a:solidFill>
            <a:srgbClr val="81E94D"/>
          </a:solidFill>
          <a:ln>
            <a:solidFill>
              <a:srgbClr val="81E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1. Internet</a:t>
            </a:r>
          </a:p>
          <a:p>
            <a:r>
              <a:rPr lang="en-US" sz="1000" dirty="0">
                <a:solidFill>
                  <a:schemeClr val="tx1"/>
                </a:solidFill>
              </a:rPr>
              <a:t>1.1. Internet Protocol</a:t>
            </a:r>
          </a:p>
          <a:p>
            <a:r>
              <a:rPr lang="en-US" sz="1000" b="1" dirty="0">
                <a:solidFill>
                  <a:schemeClr val="tx1"/>
                </a:solidFill>
              </a:rPr>
              <a:t>1.2. IP Address</a:t>
            </a:r>
          </a:p>
          <a:p>
            <a:r>
              <a:rPr lang="en-US" sz="1000" dirty="0">
                <a:solidFill>
                  <a:schemeClr val="tx1"/>
                </a:solidFill>
              </a:rPr>
              <a:t>1.3. Internet Software Architecture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2. Web Technologies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2.1. Anatomy of Web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2.2. Server-side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2.3. Client-side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 Anatomy of Webpage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2.4.1. HTML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2.4.2. CSS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2.4.3. JavaScript 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3. Overview on HTTP</a:t>
            </a:r>
          </a:p>
          <a:p>
            <a:r>
              <a:rPr lang="en-US" sz="1000" dirty="0">
                <a:solidFill>
                  <a:schemeClr val="tx1"/>
                </a:solidFill>
              </a:rPr>
              <a:t>3.1. HTTPS</a:t>
            </a:r>
          </a:p>
          <a:p>
            <a:r>
              <a:rPr lang="en-US" sz="1000" dirty="0">
                <a:solidFill>
                  <a:schemeClr val="tx1"/>
                </a:solidFill>
              </a:rPr>
              <a:t>3.2. OSI Model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4. Information Architecture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5. Service-Oriented Architecture 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6.Web Performance</a:t>
            </a:r>
          </a:p>
          <a:p>
            <a:r>
              <a:rPr lang="en-US" sz="1000" dirty="0">
                <a:solidFill>
                  <a:schemeClr val="tx1"/>
                </a:solidFill>
              </a:rPr>
              <a:t>6.1. How to increase Web Performance</a:t>
            </a:r>
          </a:p>
          <a:p>
            <a:r>
              <a:rPr lang="en-US" sz="1000" dirty="0">
                <a:solidFill>
                  <a:schemeClr val="tx1"/>
                </a:solidFill>
              </a:rPr>
              <a:t> </a:t>
            </a:r>
          </a:p>
          <a:p>
            <a:r>
              <a:rPr lang="en-US" sz="1000" dirty="0">
                <a:solidFill>
                  <a:schemeClr val="tx1"/>
                </a:solidFill>
              </a:rPr>
              <a:t>7.Learn more</a:t>
            </a:r>
          </a:p>
          <a:p>
            <a:endParaRPr lang="en-US" sz="1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>
            <a:spLocks noGrp="1"/>
          </p:cNvSpPr>
          <p:nvPr>
            <p:ph type="sldNum" idx="12"/>
          </p:nvPr>
        </p:nvSpPr>
        <p:spPr>
          <a:xfrm>
            <a:off x="6354343" y="3497413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62" name="Google Shape;162;p25"/>
          <p:cNvSpPr txBox="1">
            <a:spLocks noGrp="1"/>
          </p:cNvSpPr>
          <p:nvPr>
            <p:ph type="title" idx="4294967295"/>
          </p:nvPr>
        </p:nvSpPr>
        <p:spPr>
          <a:xfrm>
            <a:off x="2133600" y="42125"/>
            <a:ext cx="495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Internet Software Architecture</a:t>
            </a:r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body" idx="4294967295"/>
          </p:nvPr>
        </p:nvSpPr>
        <p:spPr>
          <a:xfrm>
            <a:off x="1781884" y="1050878"/>
            <a:ext cx="2344796" cy="349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 dirty="0" smtClean="0"/>
              <a:t>Defines the interaction between application, middleware systems and databases to ensure multiple applications can work together.</a:t>
            </a:r>
            <a:endParaRPr dirty="0"/>
          </a:p>
        </p:txBody>
      </p:sp>
      <p:sp>
        <p:nvSpPr>
          <p:cNvPr id="164" name="Google Shape;164;p25"/>
          <p:cNvSpPr txBox="1">
            <a:spLocks noGrp="1"/>
          </p:cNvSpPr>
          <p:nvPr>
            <p:ph type="body" idx="4294967295"/>
          </p:nvPr>
        </p:nvSpPr>
        <p:spPr>
          <a:xfrm>
            <a:off x="4520700" y="6733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165" name="Google Shape;16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07320" y="614825"/>
            <a:ext cx="4807300" cy="412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12799" y="2681203"/>
            <a:ext cx="2472146" cy="2462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01000" y="176349"/>
            <a:ext cx="868680" cy="36226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881" y="0"/>
            <a:ext cx="1729946" cy="5143499"/>
          </a:xfrm>
          <a:prstGeom prst="rect">
            <a:avLst/>
          </a:prstGeom>
          <a:solidFill>
            <a:srgbClr val="81E94D"/>
          </a:solidFill>
          <a:ln>
            <a:solidFill>
              <a:srgbClr val="81E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1. Internet</a:t>
            </a:r>
          </a:p>
          <a:p>
            <a:r>
              <a:rPr lang="en-US" sz="1000" dirty="0">
                <a:solidFill>
                  <a:schemeClr val="tx1"/>
                </a:solidFill>
              </a:rPr>
              <a:t>1.1. Internet Protocol</a:t>
            </a:r>
          </a:p>
          <a:p>
            <a:r>
              <a:rPr lang="en-US" sz="1000" dirty="0">
                <a:solidFill>
                  <a:schemeClr val="tx1"/>
                </a:solidFill>
              </a:rPr>
              <a:t>1.2. IP Address</a:t>
            </a:r>
          </a:p>
          <a:p>
            <a:r>
              <a:rPr lang="en-US" sz="1000" b="1" dirty="0">
                <a:solidFill>
                  <a:schemeClr val="tx1"/>
                </a:solidFill>
              </a:rPr>
              <a:t>1.3. Internet Software Architecture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2. Web Technologies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2.1. Anatomy of Web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2.2. Server-side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2.3. Client-side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 Anatomy of Webpage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2.4.1. HTML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2.4.2. CSS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2.4.3. JavaScript 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3. Overview on HTTP</a:t>
            </a:r>
          </a:p>
          <a:p>
            <a:r>
              <a:rPr lang="en-US" sz="1000" dirty="0">
                <a:solidFill>
                  <a:schemeClr val="tx1"/>
                </a:solidFill>
              </a:rPr>
              <a:t>3.1. HTTPS</a:t>
            </a:r>
          </a:p>
          <a:p>
            <a:r>
              <a:rPr lang="en-US" sz="1000" dirty="0">
                <a:solidFill>
                  <a:schemeClr val="tx1"/>
                </a:solidFill>
              </a:rPr>
              <a:t>3.2. OSI Model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4. Information Architecture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5. Service-Oriented Architecture 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6.Web Performance</a:t>
            </a:r>
          </a:p>
          <a:p>
            <a:r>
              <a:rPr lang="en-US" sz="1000" dirty="0">
                <a:solidFill>
                  <a:schemeClr val="tx1"/>
                </a:solidFill>
              </a:rPr>
              <a:t>6.1. How to increase Web Performance</a:t>
            </a:r>
          </a:p>
          <a:p>
            <a:r>
              <a:rPr lang="en-US" sz="1000" dirty="0">
                <a:solidFill>
                  <a:schemeClr val="tx1"/>
                </a:solidFill>
              </a:rPr>
              <a:t> </a:t>
            </a:r>
          </a:p>
          <a:p>
            <a:r>
              <a:rPr lang="en-US" sz="1000" dirty="0">
                <a:solidFill>
                  <a:schemeClr val="tx1"/>
                </a:solidFill>
              </a:rPr>
              <a:t>7.Learn more</a:t>
            </a: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98489" y="4740601"/>
            <a:ext cx="460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2">
                    <a:lumMod val="50000"/>
                  </a:schemeClr>
                </a:solidFill>
              </a:rPr>
              <a:t>12</a:t>
            </a:r>
            <a:endParaRPr lang="en-US" sz="10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1855" y="2681203"/>
            <a:ext cx="2472146" cy="246229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>
            <a:spLocks noGrp="1"/>
          </p:cNvSpPr>
          <p:nvPr>
            <p:ph type="ctrTitle"/>
          </p:nvPr>
        </p:nvSpPr>
        <p:spPr>
          <a:xfrm>
            <a:off x="1143000" y="1799047"/>
            <a:ext cx="68580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</a:pPr>
            <a:r>
              <a:rPr lang="en" sz="3000">
                <a:latin typeface="Lato Black"/>
                <a:ea typeface="Lato Black"/>
                <a:cs typeface="Lato Black"/>
                <a:sym typeface="Lato Black"/>
              </a:rPr>
              <a:t>Web Technologies</a:t>
            </a:r>
            <a:endParaRPr sz="3000"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74" name="Google Shape;174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01000" y="176349"/>
            <a:ext cx="868680" cy="362268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 txBox="1">
            <a:spLocks noGrp="1"/>
          </p:cNvSpPr>
          <p:nvPr>
            <p:ph type="sldNum" idx="12"/>
          </p:nvPr>
        </p:nvSpPr>
        <p:spPr>
          <a:xfrm>
            <a:off x="7423203" y="4665127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sp>
        <p:nvSpPr>
          <p:cNvPr id="6" name="Rectangle 5"/>
          <p:cNvSpPr/>
          <p:nvPr/>
        </p:nvSpPr>
        <p:spPr>
          <a:xfrm>
            <a:off x="1881" y="0"/>
            <a:ext cx="1729946" cy="5143499"/>
          </a:xfrm>
          <a:prstGeom prst="rect">
            <a:avLst/>
          </a:prstGeom>
          <a:solidFill>
            <a:srgbClr val="81E94D"/>
          </a:solidFill>
          <a:ln>
            <a:solidFill>
              <a:srgbClr val="81E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1. Internet</a:t>
            </a:r>
          </a:p>
          <a:p>
            <a:r>
              <a:rPr lang="en-US" sz="1000" dirty="0">
                <a:solidFill>
                  <a:schemeClr val="tx1"/>
                </a:solidFill>
              </a:rPr>
              <a:t>1.1. Internet Protocol</a:t>
            </a:r>
          </a:p>
          <a:p>
            <a:r>
              <a:rPr lang="en-US" sz="1000" dirty="0">
                <a:solidFill>
                  <a:schemeClr val="tx1"/>
                </a:solidFill>
              </a:rPr>
              <a:t>1.2. IP Address</a:t>
            </a:r>
          </a:p>
          <a:p>
            <a:r>
              <a:rPr lang="en-US" sz="1000" dirty="0">
                <a:solidFill>
                  <a:schemeClr val="tx1"/>
                </a:solidFill>
              </a:rPr>
              <a:t>1.3. Internet Software Architecture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b="1" dirty="0">
                <a:solidFill>
                  <a:schemeClr val="tx1"/>
                </a:solidFill>
              </a:rPr>
              <a:t>2. Web Technologies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2.1. Anatomy of Web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2.2. Server-side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2.3. Client-side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 Anatomy of Webpage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2.4.1. HTML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2.4.2. CSS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2.4.3. JavaScript 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3. Overview on HTTP</a:t>
            </a:r>
          </a:p>
          <a:p>
            <a:r>
              <a:rPr lang="en-US" sz="1000" dirty="0">
                <a:solidFill>
                  <a:schemeClr val="tx1"/>
                </a:solidFill>
              </a:rPr>
              <a:t>3.1. HTTPS</a:t>
            </a:r>
          </a:p>
          <a:p>
            <a:r>
              <a:rPr lang="en-US" sz="1000" dirty="0">
                <a:solidFill>
                  <a:schemeClr val="tx1"/>
                </a:solidFill>
              </a:rPr>
              <a:t>3.2. OSI Model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4. Information Architecture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5. Service-Oriented Architecture 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6.Web Performance</a:t>
            </a:r>
          </a:p>
          <a:p>
            <a:r>
              <a:rPr lang="en-US" sz="1000" dirty="0">
                <a:solidFill>
                  <a:schemeClr val="tx1"/>
                </a:solidFill>
              </a:rPr>
              <a:t>6.1. How to increase Web Performance</a:t>
            </a:r>
          </a:p>
          <a:p>
            <a:r>
              <a:rPr lang="en-US" sz="1000" dirty="0">
                <a:solidFill>
                  <a:schemeClr val="tx1"/>
                </a:solidFill>
              </a:rPr>
              <a:t> </a:t>
            </a:r>
          </a:p>
          <a:p>
            <a:r>
              <a:rPr lang="en-US" sz="1000" dirty="0">
                <a:solidFill>
                  <a:schemeClr val="tx1"/>
                </a:solidFill>
              </a:rPr>
              <a:t>7.Learn more</a:t>
            </a:r>
          </a:p>
          <a:p>
            <a:endParaRPr lang="en-US" sz="1000" dirty="0" smtClean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1855" y="2681203"/>
            <a:ext cx="2472146" cy="2462296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7"/>
          <p:cNvSpPr txBox="1">
            <a:spLocks noGrp="1"/>
          </p:cNvSpPr>
          <p:nvPr>
            <p:ph type="ctrTitle"/>
          </p:nvPr>
        </p:nvSpPr>
        <p:spPr>
          <a:xfrm>
            <a:off x="2049338" y="538617"/>
            <a:ext cx="6325141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 Black"/>
              <a:buNone/>
            </a:pPr>
            <a:r>
              <a:rPr lang="en" sz="2100" dirty="0">
                <a:latin typeface="Lato Black"/>
                <a:ea typeface="Lato Black"/>
                <a:cs typeface="Lato Black"/>
                <a:sym typeface="Lato Black"/>
              </a:rPr>
              <a:t>Anatomy of Web</a:t>
            </a:r>
            <a:endParaRPr sz="2100" dirty="0"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82" name="Google Shape;182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01000" y="176349"/>
            <a:ext cx="868680" cy="36226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7"/>
          <p:cNvSpPr txBox="1">
            <a:spLocks noGrp="1"/>
          </p:cNvSpPr>
          <p:nvPr>
            <p:ph type="sldNum" idx="12"/>
          </p:nvPr>
        </p:nvSpPr>
        <p:spPr>
          <a:xfrm>
            <a:off x="6354343" y="3497413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184" name="Google Shape;184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49339" y="999237"/>
            <a:ext cx="6325141" cy="360532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0" y="0"/>
            <a:ext cx="1729946" cy="5143499"/>
          </a:xfrm>
          <a:prstGeom prst="rect">
            <a:avLst/>
          </a:prstGeom>
          <a:solidFill>
            <a:srgbClr val="81E94D"/>
          </a:solidFill>
          <a:ln>
            <a:solidFill>
              <a:srgbClr val="81E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1. Internet</a:t>
            </a:r>
          </a:p>
          <a:p>
            <a:r>
              <a:rPr lang="en-US" sz="1000" dirty="0">
                <a:solidFill>
                  <a:schemeClr val="tx1"/>
                </a:solidFill>
              </a:rPr>
              <a:t>1.1. Internet Protocol</a:t>
            </a:r>
          </a:p>
          <a:p>
            <a:r>
              <a:rPr lang="en-US" sz="1000" dirty="0">
                <a:solidFill>
                  <a:schemeClr val="tx1"/>
                </a:solidFill>
              </a:rPr>
              <a:t>1.2. IP Address</a:t>
            </a:r>
          </a:p>
          <a:p>
            <a:r>
              <a:rPr lang="en-US" sz="1000" dirty="0">
                <a:solidFill>
                  <a:schemeClr val="tx1"/>
                </a:solidFill>
              </a:rPr>
              <a:t>1.3. Internet Software Architecture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2. Web Technologies</a:t>
            </a:r>
          </a:p>
          <a:p>
            <a:r>
              <a:rPr lang="en-US" sz="1000" b="1" dirty="0">
                <a:solidFill>
                  <a:schemeClr val="tx1"/>
                </a:solidFill>
              </a:rPr>
              <a:t>2.1. Anatomy of Web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2.2. Server-side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2.3. Client-side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 Anatomy of Webpage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2.4.1. HTML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2.4.2. CSS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2.4.3. JavaScript 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3. Overview on HTTP</a:t>
            </a:r>
          </a:p>
          <a:p>
            <a:r>
              <a:rPr lang="en-US" sz="1000" dirty="0">
                <a:solidFill>
                  <a:schemeClr val="tx1"/>
                </a:solidFill>
              </a:rPr>
              <a:t>3.1. HTTPS</a:t>
            </a:r>
          </a:p>
          <a:p>
            <a:r>
              <a:rPr lang="en-US" sz="1000" dirty="0">
                <a:solidFill>
                  <a:schemeClr val="tx1"/>
                </a:solidFill>
              </a:rPr>
              <a:t>3.2. OSI Model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4. Information Architecture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5. Service-Oriented Architecture 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6.Web Performance</a:t>
            </a:r>
          </a:p>
          <a:p>
            <a:r>
              <a:rPr lang="en-US" sz="1000" dirty="0">
                <a:solidFill>
                  <a:schemeClr val="tx1"/>
                </a:solidFill>
              </a:rPr>
              <a:t>6.1. How to increase Web Performance</a:t>
            </a:r>
          </a:p>
          <a:p>
            <a:r>
              <a:rPr lang="en-US" sz="1000" dirty="0">
                <a:solidFill>
                  <a:schemeClr val="tx1"/>
                </a:solidFill>
              </a:rPr>
              <a:t> </a:t>
            </a:r>
          </a:p>
          <a:p>
            <a:r>
              <a:rPr lang="en-US" sz="1000" dirty="0">
                <a:solidFill>
                  <a:schemeClr val="tx1"/>
                </a:solidFill>
              </a:rPr>
              <a:t>7.Learn more</a:t>
            </a: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10616" y="4794422"/>
            <a:ext cx="525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2">
                    <a:lumMod val="50000"/>
                  </a:schemeClr>
                </a:solidFill>
              </a:rPr>
              <a:t>14</a:t>
            </a:r>
            <a:endParaRPr lang="en-US" sz="10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1855" y="2681203"/>
            <a:ext cx="2472146" cy="246229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8"/>
          <p:cNvSpPr txBox="1">
            <a:spLocks noGrp="1"/>
          </p:cNvSpPr>
          <p:nvPr>
            <p:ph type="ctrTitle"/>
          </p:nvPr>
        </p:nvSpPr>
        <p:spPr>
          <a:xfrm>
            <a:off x="1804085" y="538617"/>
            <a:ext cx="6196915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 Black"/>
              <a:buNone/>
            </a:pPr>
            <a:r>
              <a:rPr lang="en" sz="2100" dirty="0">
                <a:latin typeface="Lato Black"/>
                <a:ea typeface="Lato Black"/>
                <a:cs typeface="Lato Black"/>
                <a:sym typeface="Lato Black"/>
              </a:rPr>
              <a:t>Server-side or Backend Scripting</a:t>
            </a:r>
            <a:endParaRPr sz="2100" dirty="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91" name="Google Shape;191;p28"/>
          <p:cNvSpPr txBox="1">
            <a:spLocks noGrp="1"/>
          </p:cNvSpPr>
          <p:nvPr>
            <p:ph type="subTitle" idx="1"/>
          </p:nvPr>
        </p:nvSpPr>
        <p:spPr>
          <a:xfrm>
            <a:off x="1859691" y="1104623"/>
            <a:ext cx="6271055" cy="3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10000"/>
          </a:bodyPr>
          <a:lstStyle/>
          <a:p>
            <a:pPr marL="254000" lvl="0" indent="-247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dirty="0">
                <a:latin typeface="Arvo"/>
                <a:ea typeface="Arvo"/>
                <a:cs typeface="Arvo"/>
                <a:sym typeface="Arvo"/>
              </a:rPr>
              <a:t>A server is basically a computer in a server station.</a:t>
            </a:r>
            <a:endParaRPr dirty="0"/>
          </a:p>
          <a:p>
            <a:pPr marL="254000" lvl="0" indent="-24765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dirty="0">
                <a:latin typeface="Arvo"/>
                <a:ea typeface="Arvo"/>
                <a:cs typeface="Arvo"/>
                <a:sym typeface="Arvo"/>
              </a:rPr>
              <a:t>It serves as a storage facility for your application and your database.</a:t>
            </a:r>
            <a:endParaRPr dirty="0"/>
          </a:p>
          <a:p>
            <a:pPr marL="254000" lvl="0" indent="-24765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dirty="0">
                <a:latin typeface="Arvo"/>
                <a:ea typeface="Arvo"/>
                <a:cs typeface="Arvo"/>
                <a:sym typeface="Arvo"/>
              </a:rPr>
              <a:t>All your server-side scripting or your backend scripting is run in the server itself.</a:t>
            </a:r>
            <a:endParaRPr dirty="0"/>
          </a:p>
          <a:p>
            <a:pPr marL="254000" lvl="0" indent="-24765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dirty="0">
                <a:latin typeface="Arvo"/>
                <a:ea typeface="Arvo"/>
                <a:cs typeface="Arvo"/>
                <a:sym typeface="Arvo"/>
              </a:rPr>
              <a:t>A “server-side scripting” is a technique or a language that is used to write your application and which is processed on the server itself.</a:t>
            </a:r>
            <a:endParaRPr dirty="0"/>
          </a:p>
          <a:p>
            <a:pPr marL="254000" lvl="0" indent="-24765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dirty="0">
                <a:latin typeface="Arvo"/>
                <a:ea typeface="Arvo"/>
                <a:cs typeface="Arvo"/>
                <a:sym typeface="Arvo"/>
              </a:rPr>
              <a:t>The script executes before your HTML is loaded, not after.</a:t>
            </a:r>
            <a:endParaRPr dirty="0"/>
          </a:p>
          <a:p>
            <a:pPr marL="254000" lvl="0" indent="-24765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dirty="0">
                <a:latin typeface="Arvo"/>
                <a:ea typeface="Arvo"/>
                <a:cs typeface="Arvo"/>
                <a:sym typeface="Arvo"/>
              </a:rPr>
              <a:t>Some examples of Backend Scripting languages are </a:t>
            </a:r>
            <a:r>
              <a:rPr lang="en" sz="1500" b="1" dirty="0">
                <a:solidFill>
                  <a:srgbClr val="FE9331"/>
                </a:solidFill>
                <a:latin typeface="Arvo"/>
                <a:ea typeface="Arvo"/>
                <a:cs typeface="Arvo"/>
                <a:sym typeface="Arvo"/>
              </a:rPr>
              <a:t>Java</a:t>
            </a:r>
            <a:r>
              <a:rPr lang="en" sz="1500" dirty="0">
                <a:latin typeface="Arvo"/>
                <a:ea typeface="Arvo"/>
                <a:cs typeface="Arvo"/>
                <a:sym typeface="Arvo"/>
              </a:rPr>
              <a:t>, </a:t>
            </a:r>
            <a:r>
              <a:rPr lang="en" sz="1500" b="1" dirty="0">
                <a:solidFill>
                  <a:srgbClr val="FE9331"/>
                </a:solidFill>
                <a:latin typeface="Arvo"/>
                <a:ea typeface="Arvo"/>
                <a:cs typeface="Arvo"/>
                <a:sym typeface="Arvo"/>
              </a:rPr>
              <a:t>Python</a:t>
            </a:r>
            <a:r>
              <a:rPr lang="en" sz="1500" dirty="0">
                <a:latin typeface="Arvo"/>
                <a:ea typeface="Arvo"/>
                <a:cs typeface="Arvo"/>
                <a:sym typeface="Arvo"/>
              </a:rPr>
              <a:t>, </a:t>
            </a:r>
            <a:r>
              <a:rPr lang="en" sz="1500" b="1" dirty="0">
                <a:solidFill>
                  <a:srgbClr val="FE9331"/>
                </a:solidFill>
                <a:latin typeface="Arvo"/>
                <a:ea typeface="Arvo"/>
                <a:cs typeface="Arvo"/>
                <a:sym typeface="Arvo"/>
              </a:rPr>
              <a:t>PHP</a:t>
            </a:r>
            <a:r>
              <a:rPr lang="en" sz="1500" dirty="0">
                <a:latin typeface="Arvo"/>
                <a:ea typeface="Arvo"/>
                <a:cs typeface="Arvo"/>
                <a:sym typeface="Arvo"/>
              </a:rPr>
              <a:t>, </a:t>
            </a:r>
            <a:r>
              <a:rPr lang="en" sz="1500" b="1" dirty="0" smtClean="0">
                <a:solidFill>
                  <a:schemeClr val="accent4">
                    <a:lumMod val="75000"/>
                  </a:schemeClr>
                </a:solidFill>
                <a:latin typeface="Arvo"/>
                <a:ea typeface="Arvo"/>
                <a:cs typeface="Arvo"/>
                <a:sym typeface="Arvo"/>
              </a:rPr>
              <a:t>JavaScript</a:t>
            </a:r>
            <a:r>
              <a:rPr lang="en" sz="1500" dirty="0" smtClean="0">
                <a:latin typeface="Arvo"/>
                <a:ea typeface="Arvo"/>
                <a:cs typeface="Arvo"/>
                <a:sym typeface="Arvo"/>
              </a:rPr>
              <a:t>, etc</a:t>
            </a:r>
            <a:r>
              <a:rPr lang="en" sz="1500" dirty="0">
                <a:latin typeface="Arvo"/>
                <a:ea typeface="Arvo"/>
                <a:cs typeface="Arvo"/>
                <a:sym typeface="Arvo"/>
              </a:rPr>
              <a:t>.</a:t>
            </a:r>
            <a:endParaRPr dirty="0"/>
          </a:p>
        </p:txBody>
      </p:sp>
      <p:pic>
        <p:nvPicPr>
          <p:cNvPr id="192" name="Google Shape;192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01000" y="176349"/>
            <a:ext cx="868680" cy="362268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8"/>
          <p:cNvSpPr txBox="1">
            <a:spLocks noGrp="1"/>
          </p:cNvSpPr>
          <p:nvPr>
            <p:ph type="sldNum" idx="12"/>
          </p:nvPr>
        </p:nvSpPr>
        <p:spPr>
          <a:xfrm>
            <a:off x="6403770" y="4260623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729946" cy="5143499"/>
          </a:xfrm>
          <a:prstGeom prst="rect">
            <a:avLst/>
          </a:prstGeom>
          <a:solidFill>
            <a:srgbClr val="81E94D"/>
          </a:solidFill>
          <a:ln>
            <a:solidFill>
              <a:srgbClr val="81E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1. Internet</a:t>
            </a:r>
          </a:p>
          <a:p>
            <a:r>
              <a:rPr lang="en-US" sz="1000" dirty="0">
                <a:solidFill>
                  <a:schemeClr val="tx1"/>
                </a:solidFill>
              </a:rPr>
              <a:t>1.1. Internet Protocol</a:t>
            </a:r>
          </a:p>
          <a:p>
            <a:r>
              <a:rPr lang="en-US" sz="1000" dirty="0">
                <a:solidFill>
                  <a:schemeClr val="tx1"/>
                </a:solidFill>
              </a:rPr>
              <a:t>1.2. IP Address</a:t>
            </a:r>
          </a:p>
          <a:p>
            <a:r>
              <a:rPr lang="en-US" sz="1000" dirty="0">
                <a:solidFill>
                  <a:schemeClr val="tx1"/>
                </a:solidFill>
              </a:rPr>
              <a:t>1.3. Internet Software Architecture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2. Web Technologies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2.1. Anatomy of Web</a:t>
            </a:r>
          </a:p>
          <a:p>
            <a:r>
              <a:rPr lang="en-US" sz="1000" b="1" dirty="0">
                <a:solidFill>
                  <a:schemeClr val="tx1"/>
                </a:solidFill>
              </a:rPr>
              <a:t>2.2. Server-side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2.3. Client-side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 Anatomy of Webpage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2.4.1. HTML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2.4.2. CSS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2.4.3. JavaScript 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3. Overview on HTTP</a:t>
            </a:r>
          </a:p>
          <a:p>
            <a:r>
              <a:rPr lang="en-US" sz="1000" dirty="0">
                <a:solidFill>
                  <a:schemeClr val="tx1"/>
                </a:solidFill>
              </a:rPr>
              <a:t>3.1. HTTPS</a:t>
            </a:r>
          </a:p>
          <a:p>
            <a:r>
              <a:rPr lang="en-US" sz="1000" dirty="0">
                <a:solidFill>
                  <a:schemeClr val="tx1"/>
                </a:solidFill>
              </a:rPr>
              <a:t>3.2. OSI Model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4. Information Architecture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5. Service-Oriented Architecture 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6.Web Performance</a:t>
            </a:r>
          </a:p>
          <a:p>
            <a:r>
              <a:rPr lang="en-US" sz="1000" dirty="0">
                <a:solidFill>
                  <a:schemeClr val="tx1"/>
                </a:solidFill>
              </a:rPr>
              <a:t>6.1. How to increase Web Performance</a:t>
            </a:r>
          </a:p>
          <a:p>
            <a:r>
              <a:rPr lang="en-US" sz="1000" dirty="0">
                <a:solidFill>
                  <a:schemeClr val="tx1"/>
                </a:solidFill>
              </a:rPr>
              <a:t> </a:t>
            </a:r>
          </a:p>
          <a:p>
            <a:r>
              <a:rPr lang="en-US" sz="1000" dirty="0">
                <a:solidFill>
                  <a:schemeClr val="tx1"/>
                </a:solidFill>
              </a:rPr>
              <a:t>7.Learn more</a:t>
            </a:r>
          </a:p>
          <a:p>
            <a:endParaRPr lang="en-US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95071" y="2681203"/>
            <a:ext cx="2248930" cy="246229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9"/>
          <p:cNvSpPr txBox="1">
            <a:spLocks noGrp="1"/>
          </p:cNvSpPr>
          <p:nvPr>
            <p:ph type="ctrTitle"/>
          </p:nvPr>
        </p:nvSpPr>
        <p:spPr>
          <a:xfrm>
            <a:off x="1785551" y="538617"/>
            <a:ext cx="6085702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 Black"/>
              <a:buNone/>
            </a:pPr>
            <a:r>
              <a:rPr lang="en" sz="2100" dirty="0">
                <a:latin typeface="Lato Black"/>
                <a:ea typeface="Lato Black"/>
                <a:cs typeface="Lato Black"/>
                <a:sym typeface="Lato Black"/>
              </a:rPr>
              <a:t>Client-side or Front End Scripting</a:t>
            </a:r>
            <a:endParaRPr sz="2100" dirty="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00" name="Google Shape;200;p29"/>
          <p:cNvSpPr txBox="1">
            <a:spLocks noGrp="1"/>
          </p:cNvSpPr>
          <p:nvPr>
            <p:ph type="subTitle" idx="1"/>
          </p:nvPr>
        </p:nvSpPr>
        <p:spPr>
          <a:xfrm>
            <a:off x="1847334" y="1104623"/>
            <a:ext cx="6023919" cy="3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254000" lvl="0" indent="-247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dirty="0">
                <a:latin typeface="Arvo"/>
                <a:ea typeface="Arvo"/>
                <a:cs typeface="Arvo"/>
                <a:sym typeface="Arvo"/>
              </a:rPr>
              <a:t>Client-side is basically from where you access the server.</a:t>
            </a:r>
            <a:endParaRPr dirty="0"/>
          </a:p>
          <a:p>
            <a:pPr marL="254000" lvl="0" indent="-24765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dirty="0">
                <a:latin typeface="Arvo"/>
                <a:ea typeface="Arvo"/>
                <a:cs typeface="Arvo"/>
                <a:sym typeface="Arvo"/>
              </a:rPr>
              <a:t>A user uses client-side software such as Google Chrome to send and receive requests to and from the server.</a:t>
            </a:r>
            <a:endParaRPr dirty="0"/>
          </a:p>
          <a:p>
            <a:pPr marL="254000" lvl="0" indent="-24765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dirty="0">
                <a:latin typeface="Arvo"/>
                <a:ea typeface="Arvo"/>
                <a:cs typeface="Arvo"/>
                <a:sym typeface="Arvo"/>
              </a:rPr>
              <a:t>The request received can be in a form of HTML, content or JSON APIs.</a:t>
            </a:r>
            <a:endParaRPr dirty="0"/>
          </a:p>
          <a:p>
            <a:pPr marL="254000" lvl="0" indent="-24765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dirty="0">
                <a:latin typeface="Arvo"/>
                <a:ea typeface="Arvo"/>
                <a:cs typeface="Arvo"/>
                <a:sym typeface="Arvo"/>
              </a:rPr>
              <a:t>Client-side or front end scripting is a technique or languages that runs in the client-side software.</a:t>
            </a:r>
            <a:endParaRPr dirty="0"/>
          </a:p>
          <a:p>
            <a:pPr marL="254000" lvl="0" indent="-24765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dirty="0">
                <a:latin typeface="Arvo"/>
                <a:ea typeface="Arvo"/>
                <a:cs typeface="Arvo"/>
                <a:sym typeface="Arvo"/>
              </a:rPr>
              <a:t>Some of the examples of client side languages are </a:t>
            </a:r>
            <a:r>
              <a:rPr lang="en" sz="1500" b="1" dirty="0">
                <a:solidFill>
                  <a:srgbClr val="FE9331"/>
                </a:solidFill>
                <a:latin typeface="Arvo"/>
                <a:ea typeface="Arvo"/>
                <a:cs typeface="Arvo"/>
                <a:sym typeface="Arvo"/>
              </a:rPr>
              <a:t>HTML</a:t>
            </a:r>
            <a:r>
              <a:rPr lang="en" sz="1500" b="1" dirty="0">
                <a:latin typeface="Arvo"/>
                <a:ea typeface="Arvo"/>
                <a:cs typeface="Arvo"/>
                <a:sym typeface="Arvo"/>
              </a:rPr>
              <a:t> </a:t>
            </a:r>
            <a:r>
              <a:rPr lang="en" sz="1500" dirty="0">
                <a:latin typeface="Arvo"/>
                <a:ea typeface="Arvo"/>
                <a:cs typeface="Arvo"/>
                <a:sym typeface="Arvo"/>
              </a:rPr>
              <a:t>and </a:t>
            </a:r>
            <a:r>
              <a:rPr lang="en" sz="1500" b="1" dirty="0">
                <a:solidFill>
                  <a:srgbClr val="FE9331"/>
                </a:solidFill>
                <a:latin typeface="Arvo"/>
                <a:ea typeface="Arvo"/>
                <a:cs typeface="Arvo"/>
                <a:sym typeface="Arvo"/>
              </a:rPr>
              <a:t>JavaScript</a:t>
            </a:r>
            <a:r>
              <a:rPr lang="en" sz="1500" b="1" dirty="0">
                <a:latin typeface="Arvo"/>
                <a:ea typeface="Arvo"/>
                <a:cs typeface="Arvo"/>
                <a:sym typeface="Arvo"/>
              </a:rPr>
              <a:t>.</a:t>
            </a:r>
            <a:endParaRPr dirty="0"/>
          </a:p>
        </p:txBody>
      </p:sp>
      <p:pic>
        <p:nvPicPr>
          <p:cNvPr id="201" name="Google Shape;201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01000" y="176349"/>
            <a:ext cx="868680" cy="362268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9"/>
          <p:cNvSpPr txBox="1">
            <a:spLocks noGrp="1"/>
          </p:cNvSpPr>
          <p:nvPr>
            <p:ph type="sldNum" idx="12"/>
          </p:nvPr>
        </p:nvSpPr>
        <p:spPr>
          <a:xfrm>
            <a:off x="7589400" y="4555823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 dirty="0" smtClean="0"/>
              <a:t>16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729946" cy="5143499"/>
          </a:xfrm>
          <a:prstGeom prst="rect">
            <a:avLst/>
          </a:prstGeom>
          <a:solidFill>
            <a:srgbClr val="81E94D"/>
          </a:solidFill>
          <a:ln>
            <a:solidFill>
              <a:srgbClr val="81E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1. Internet</a:t>
            </a:r>
          </a:p>
          <a:p>
            <a:r>
              <a:rPr lang="en-US" sz="1000" dirty="0">
                <a:solidFill>
                  <a:schemeClr val="tx1"/>
                </a:solidFill>
              </a:rPr>
              <a:t>1.1. Internet Protocol</a:t>
            </a:r>
          </a:p>
          <a:p>
            <a:r>
              <a:rPr lang="en-US" sz="1000" dirty="0">
                <a:solidFill>
                  <a:schemeClr val="tx1"/>
                </a:solidFill>
              </a:rPr>
              <a:t>1.2. IP Address</a:t>
            </a:r>
          </a:p>
          <a:p>
            <a:r>
              <a:rPr lang="en-US" sz="1000" dirty="0">
                <a:solidFill>
                  <a:schemeClr val="tx1"/>
                </a:solidFill>
              </a:rPr>
              <a:t>1.3. Internet Software Architecture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2. Web Technologies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2.1. Anatomy of Web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2.2. Server-side</a:t>
            </a:r>
          </a:p>
          <a:p>
            <a:r>
              <a:rPr lang="en-US" sz="1000" b="1" dirty="0">
                <a:solidFill>
                  <a:schemeClr val="tx1"/>
                </a:solidFill>
              </a:rPr>
              <a:t>2.3. Client-side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 Anatomy of Webpage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2.4.1. HTML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2.4.2. CSS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2.4.3. JavaScript 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3. Overview on HTTP</a:t>
            </a:r>
          </a:p>
          <a:p>
            <a:r>
              <a:rPr lang="en-US" sz="1000" dirty="0">
                <a:solidFill>
                  <a:schemeClr val="tx1"/>
                </a:solidFill>
              </a:rPr>
              <a:t>3.1. HTTPS</a:t>
            </a:r>
          </a:p>
          <a:p>
            <a:r>
              <a:rPr lang="en-US" sz="1000" dirty="0">
                <a:solidFill>
                  <a:schemeClr val="tx1"/>
                </a:solidFill>
              </a:rPr>
              <a:t>3.2. OSI Model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4. Information Architecture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5. Service-Oriented Architecture 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6.Web Performance</a:t>
            </a:r>
          </a:p>
          <a:p>
            <a:r>
              <a:rPr lang="en-US" sz="1000" dirty="0">
                <a:solidFill>
                  <a:schemeClr val="tx1"/>
                </a:solidFill>
              </a:rPr>
              <a:t>6.1. How to increase Web Performance</a:t>
            </a:r>
          </a:p>
          <a:p>
            <a:r>
              <a:rPr lang="en-US" sz="1000" dirty="0">
                <a:solidFill>
                  <a:schemeClr val="tx1"/>
                </a:solidFill>
              </a:rPr>
              <a:t> </a:t>
            </a:r>
          </a:p>
          <a:p>
            <a:r>
              <a:rPr lang="en-US" sz="1000" dirty="0">
                <a:solidFill>
                  <a:schemeClr val="tx1"/>
                </a:solidFill>
              </a:rPr>
              <a:t>7.Learn more</a:t>
            </a:r>
          </a:p>
          <a:p>
            <a:endParaRPr lang="en-US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7" name="Google Shape;207;p30"/>
          <p:cNvCxnSpPr/>
          <p:nvPr/>
        </p:nvCxnSpPr>
        <p:spPr>
          <a:xfrm>
            <a:off x="5957515" y="1850867"/>
            <a:ext cx="975600" cy="746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08" name="Google Shape;208;p30"/>
          <p:cNvCxnSpPr/>
          <p:nvPr/>
        </p:nvCxnSpPr>
        <p:spPr>
          <a:xfrm rot="10800000" flipH="1">
            <a:off x="5957515" y="2603307"/>
            <a:ext cx="975600" cy="556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09" name="Google Shape;209;p30"/>
          <p:cNvCxnSpPr/>
          <p:nvPr/>
        </p:nvCxnSpPr>
        <p:spPr>
          <a:xfrm>
            <a:off x="5992746" y="4549892"/>
            <a:ext cx="58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10" name="Google Shape;210;p30"/>
          <p:cNvCxnSpPr/>
          <p:nvPr/>
        </p:nvCxnSpPr>
        <p:spPr>
          <a:xfrm>
            <a:off x="5992746" y="1394006"/>
            <a:ext cx="58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211" name="Google Shape;21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1854" y="2681203"/>
            <a:ext cx="2472146" cy="246229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0"/>
          <p:cNvSpPr txBox="1">
            <a:spLocks noGrp="1"/>
          </p:cNvSpPr>
          <p:nvPr>
            <p:ph type="ctrTitle"/>
          </p:nvPr>
        </p:nvSpPr>
        <p:spPr>
          <a:xfrm>
            <a:off x="1734996" y="538617"/>
            <a:ext cx="6266003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 Black"/>
              <a:buNone/>
            </a:pPr>
            <a:r>
              <a:rPr lang="en" sz="2100" dirty="0">
                <a:latin typeface="Lato Black"/>
                <a:ea typeface="Lato Black"/>
                <a:cs typeface="Lato Black"/>
                <a:sym typeface="Lato Black"/>
              </a:rPr>
              <a:t>Anatomy of a Webpage</a:t>
            </a:r>
            <a:endParaRPr sz="2100" dirty="0"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13" name="Google Shape;213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01000" y="176349"/>
            <a:ext cx="868680" cy="362268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0"/>
          <p:cNvSpPr txBox="1">
            <a:spLocks noGrp="1"/>
          </p:cNvSpPr>
          <p:nvPr>
            <p:ph type="sldNum" idx="12"/>
          </p:nvPr>
        </p:nvSpPr>
        <p:spPr>
          <a:xfrm>
            <a:off x="7246930" y="4589786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 dirty="0" smtClean="0"/>
              <a:t>17</a:t>
            </a:r>
            <a:endParaRPr dirty="0"/>
          </a:p>
        </p:txBody>
      </p:sp>
      <p:graphicFrame>
        <p:nvGraphicFramePr>
          <p:cNvPr id="215" name="Google Shape;215;p30"/>
          <p:cNvGraphicFramePr/>
          <p:nvPr>
            <p:extLst>
              <p:ext uri="{D42A27DB-BD31-4B8C-83A1-F6EECF244321}">
                <p14:modId xmlns:p14="http://schemas.microsoft.com/office/powerpoint/2010/main" val="1996463799"/>
              </p:ext>
            </p:extLst>
          </p:nvPr>
        </p:nvGraphicFramePr>
        <p:xfrm>
          <a:off x="1837671" y="1043386"/>
          <a:ext cx="4155075" cy="3841600"/>
        </p:xfrm>
        <a:graphic>
          <a:graphicData uri="http://schemas.openxmlformats.org/drawingml/2006/table">
            <a:tbl>
              <a:tblPr firstRow="1" bandRow="1">
                <a:noFill/>
                <a:tableStyleId>{65F3CE77-52D1-4B02-8AAD-A0216817EFF6}</a:tableStyleId>
              </a:tblPr>
              <a:tblGrid>
                <a:gridCol w="302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685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68600" marR="68600" marT="34300" marB="3430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61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 dirty="0"/>
                        <a:t>Slider</a:t>
                      </a:r>
                      <a:endParaRPr sz="1400" u="none" strike="noStrike" cap="none" dirty="0"/>
                    </a:p>
                  </a:txBody>
                  <a:tcPr marL="68600" marR="68600" marT="34300" marB="3430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1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Main Content</a:t>
                      </a:r>
                      <a:endParaRPr sz="1400" u="none" strike="noStrike" cap="none"/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Sidebar</a:t>
                      </a:r>
                      <a:endParaRPr sz="1400" u="none" strike="noStrike" cap="none"/>
                    </a:p>
                  </a:txBody>
                  <a:tcPr marL="68600" marR="68600" marT="34300" marB="343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68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 dirty="0"/>
                        <a:t>Copyright</a:t>
                      </a:r>
                      <a:endParaRPr sz="1400" u="none" strike="noStrike" cap="none" dirty="0"/>
                    </a:p>
                  </a:txBody>
                  <a:tcPr marL="68600" marR="68600" marT="34300" marB="3430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6" name="Google Shape;216;p30"/>
          <p:cNvSpPr txBox="1"/>
          <p:nvPr/>
        </p:nvSpPr>
        <p:spPr>
          <a:xfrm>
            <a:off x="1877575" y="1251675"/>
            <a:ext cx="928074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LOGO</a:t>
            </a:r>
            <a:endParaRPr sz="1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0"/>
          <p:cNvSpPr txBox="1"/>
          <p:nvPr/>
        </p:nvSpPr>
        <p:spPr>
          <a:xfrm>
            <a:off x="3596462" y="1251675"/>
            <a:ext cx="14541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Navigation Menu Bar</a:t>
            </a:r>
            <a:endParaRPr sz="1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0"/>
          <p:cNvSpPr txBox="1"/>
          <p:nvPr/>
        </p:nvSpPr>
        <p:spPr>
          <a:xfrm>
            <a:off x="6580746" y="1250482"/>
            <a:ext cx="6591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 dirty="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Header</a:t>
            </a:r>
            <a:endParaRPr sz="1200" b="1" i="0" u="none" strike="noStrike" cap="none" dirty="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19" name="Google Shape;219;p30"/>
          <p:cNvSpPr txBox="1"/>
          <p:nvPr/>
        </p:nvSpPr>
        <p:spPr>
          <a:xfrm>
            <a:off x="6879354" y="2461903"/>
            <a:ext cx="502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 dirty="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Body</a:t>
            </a:r>
            <a:endParaRPr sz="1200" b="1" i="0" u="none" strike="noStrike" cap="none" dirty="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0" name="Google Shape;220;p30"/>
          <p:cNvSpPr txBox="1"/>
          <p:nvPr/>
        </p:nvSpPr>
        <p:spPr>
          <a:xfrm>
            <a:off x="6580746" y="4396953"/>
            <a:ext cx="6063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 dirty="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Footer</a:t>
            </a:r>
            <a:endParaRPr sz="1200" b="1" i="0" u="none" strike="noStrike" cap="none" dirty="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637" y="0"/>
            <a:ext cx="1729946" cy="5143499"/>
          </a:xfrm>
          <a:prstGeom prst="rect">
            <a:avLst/>
          </a:prstGeom>
          <a:solidFill>
            <a:srgbClr val="81E94D"/>
          </a:solidFill>
          <a:ln>
            <a:solidFill>
              <a:srgbClr val="81E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solidFill>
                  <a:schemeClr val="tx1"/>
                </a:solidFill>
              </a:rPr>
              <a:t>1. Internet</a:t>
            </a:r>
          </a:p>
          <a:p>
            <a:r>
              <a:rPr lang="en-US" sz="1050" dirty="0">
                <a:solidFill>
                  <a:schemeClr val="tx1"/>
                </a:solidFill>
              </a:rPr>
              <a:t>1.1. Internet Protocol</a:t>
            </a:r>
          </a:p>
          <a:p>
            <a:r>
              <a:rPr lang="en-US" sz="1050" dirty="0">
                <a:solidFill>
                  <a:schemeClr val="tx1"/>
                </a:solidFill>
              </a:rPr>
              <a:t>1.2. IP Address</a:t>
            </a:r>
          </a:p>
          <a:p>
            <a:r>
              <a:rPr lang="en-US" sz="1050" dirty="0">
                <a:solidFill>
                  <a:schemeClr val="tx1"/>
                </a:solidFill>
              </a:rPr>
              <a:t>1.3. Internet Software Architecture</a:t>
            </a:r>
          </a:p>
          <a:p>
            <a:endParaRPr lang="en-US" sz="1050" dirty="0">
              <a:solidFill>
                <a:schemeClr val="tx1"/>
              </a:solidFill>
            </a:endParaRPr>
          </a:p>
          <a:p>
            <a:r>
              <a:rPr lang="en-US" sz="1050" dirty="0">
                <a:solidFill>
                  <a:schemeClr val="tx1"/>
                </a:solidFill>
              </a:rPr>
              <a:t>2. Web Technologies</a:t>
            </a:r>
          </a:p>
          <a:p>
            <a:r>
              <a:rPr lang="en-US" sz="1050" dirty="0">
                <a:solidFill>
                  <a:schemeClr val="tx1"/>
                </a:solidFill>
              </a:rPr>
              <a:t>2.1. Anatomy of Web</a:t>
            </a:r>
          </a:p>
          <a:p>
            <a:r>
              <a:rPr lang="en-US" sz="1050" dirty="0">
                <a:solidFill>
                  <a:schemeClr val="tx1"/>
                </a:solidFill>
              </a:rPr>
              <a:t>2.2. Server-side</a:t>
            </a:r>
          </a:p>
          <a:p>
            <a:r>
              <a:rPr lang="en-US" sz="1050" dirty="0">
                <a:solidFill>
                  <a:schemeClr val="tx1"/>
                </a:solidFill>
              </a:rPr>
              <a:t>2.3. Client-side</a:t>
            </a:r>
          </a:p>
          <a:p>
            <a:r>
              <a:rPr lang="en-US" sz="1050" b="1" dirty="0">
                <a:solidFill>
                  <a:schemeClr val="tx1"/>
                </a:solidFill>
              </a:rPr>
              <a:t>2.4. Anatomy of Webpage</a:t>
            </a:r>
          </a:p>
          <a:p>
            <a:r>
              <a:rPr lang="en-US" sz="1050" dirty="0">
                <a:solidFill>
                  <a:schemeClr val="tx1"/>
                </a:solidFill>
              </a:rPr>
              <a:t>2.4.1. HTML</a:t>
            </a:r>
          </a:p>
          <a:p>
            <a:r>
              <a:rPr lang="en-US" sz="1050" dirty="0">
                <a:solidFill>
                  <a:schemeClr val="tx1"/>
                </a:solidFill>
              </a:rPr>
              <a:t>2.4.2. CSS</a:t>
            </a:r>
          </a:p>
          <a:p>
            <a:r>
              <a:rPr lang="en-US" sz="1050" dirty="0">
                <a:solidFill>
                  <a:schemeClr val="tx1"/>
                </a:solidFill>
              </a:rPr>
              <a:t>2.4.3. JavaScript </a:t>
            </a:r>
          </a:p>
          <a:p>
            <a:endParaRPr lang="en-US" sz="1050" dirty="0">
              <a:solidFill>
                <a:schemeClr val="tx1"/>
              </a:solidFill>
            </a:endParaRPr>
          </a:p>
          <a:p>
            <a:r>
              <a:rPr lang="en-US" sz="1050" dirty="0">
                <a:solidFill>
                  <a:schemeClr val="tx1"/>
                </a:solidFill>
              </a:rPr>
              <a:t>3. Overview on HTTP</a:t>
            </a:r>
          </a:p>
          <a:p>
            <a:r>
              <a:rPr lang="en-US" sz="1050" dirty="0">
                <a:solidFill>
                  <a:schemeClr val="tx1"/>
                </a:solidFill>
              </a:rPr>
              <a:t>3.1. HTTPS</a:t>
            </a:r>
          </a:p>
          <a:p>
            <a:r>
              <a:rPr lang="en-US" sz="1050" dirty="0">
                <a:solidFill>
                  <a:schemeClr val="tx1"/>
                </a:solidFill>
              </a:rPr>
              <a:t>3.2. OSI Model</a:t>
            </a:r>
          </a:p>
          <a:p>
            <a:endParaRPr lang="en-US" sz="1050" dirty="0">
              <a:solidFill>
                <a:schemeClr val="tx1"/>
              </a:solidFill>
            </a:endParaRPr>
          </a:p>
          <a:p>
            <a:r>
              <a:rPr lang="en-US" sz="1050" dirty="0">
                <a:solidFill>
                  <a:schemeClr val="tx1"/>
                </a:solidFill>
              </a:rPr>
              <a:t>4. Information Architecture</a:t>
            </a:r>
          </a:p>
          <a:p>
            <a:endParaRPr lang="en-US" sz="1050" dirty="0">
              <a:solidFill>
                <a:schemeClr val="tx1"/>
              </a:solidFill>
            </a:endParaRPr>
          </a:p>
          <a:p>
            <a:r>
              <a:rPr lang="en-US" sz="1050" dirty="0">
                <a:solidFill>
                  <a:schemeClr val="tx1"/>
                </a:solidFill>
              </a:rPr>
              <a:t>5. Service-Oriented Architecture </a:t>
            </a:r>
          </a:p>
          <a:p>
            <a:endParaRPr lang="en-US" sz="1050" dirty="0">
              <a:solidFill>
                <a:schemeClr val="tx1"/>
              </a:solidFill>
            </a:endParaRPr>
          </a:p>
          <a:p>
            <a:r>
              <a:rPr lang="en-US" sz="1050" dirty="0">
                <a:solidFill>
                  <a:schemeClr val="tx1"/>
                </a:solidFill>
              </a:rPr>
              <a:t>6.Web Performance</a:t>
            </a:r>
          </a:p>
          <a:p>
            <a:r>
              <a:rPr lang="en-US" sz="1050" dirty="0">
                <a:solidFill>
                  <a:schemeClr val="tx1"/>
                </a:solidFill>
              </a:rPr>
              <a:t>6.1. How to increase Web Performance</a:t>
            </a:r>
          </a:p>
          <a:p>
            <a:r>
              <a:rPr lang="en-US" sz="1050" dirty="0">
                <a:solidFill>
                  <a:schemeClr val="tx1"/>
                </a:solidFill>
              </a:rPr>
              <a:t> </a:t>
            </a:r>
          </a:p>
          <a:p>
            <a:r>
              <a:rPr lang="en-US" sz="1050" dirty="0">
                <a:solidFill>
                  <a:schemeClr val="tx1"/>
                </a:solidFill>
              </a:rPr>
              <a:t>7.Learn more</a:t>
            </a:r>
          </a:p>
          <a:p>
            <a:endParaRPr lang="en-US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3989" y="2681203"/>
            <a:ext cx="1940012" cy="2462296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1"/>
          <p:cNvSpPr txBox="1">
            <a:spLocks noGrp="1"/>
          </p:cNvSpPr>
          <p:nvPr>
            <p:ph type="ctrTitle"/>
          </p:nvPr>
        </p:nvSpPr>
        <p:spPr>
          <a:xfrm>
            <a:off x="1804085" y="538617"/>
            <a:ext cx="6815232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 Black"/>
              <a:buNone/>
            </a:pPr>
            <a:r>
              <a:rPr lang="en" sz="2100" dirty="0">
                <a:latin typeface="Lato Black"/>
                <a:ea typeface="Lato Black"/>
                <a:cs typeface="Lato Black"/>
                <a:sym typeface="Lato Black"/>
              </a:rPr>
              <a:t>What are Web Pages made of?</a:t>
            </a:r>
            <a:endParaRPr sz="2100" dirty="0"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27" name="Google Shape;227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01000" y="176349"/>
            <a:ext cx="868680" cy="36226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1"/>
          <p:cNvSpPr txBox="1">
            <a:spLocks noGrp="1"/>
          </p:cNvSpPr>
          <p:nvPr>
            <p:ph type="sldNum" idx="12"/>
          </p:nvPr>
        </p:nvSpPr>
        <p:spPr>
          <a:xfrm>
            <a:off x="7936008" y="4648402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18</a:t>
            </a:fld>
            <a:endParaRPr dirty="0"/>
          </a:p>
        </p:txBody>
      </p:sp>
      <p:sp>
        <p:nvSpPr>
          <p:cNvPr id="229" name="Google Shape;229;p31"/>
          <p:cNvSpPr txBox="1"/>
          <p:nvPr/>
        </p:nvSpPr>
        <p:spPr>
          <a:xfrm>
            <a:off x="3358217" y="1245963"/>
            <a:ext cx="34014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HTML (Hyper Text Markup Language)</a:t>
            </a:r>
            <a:endParaRPr sz="1500" b="0" i="0" u="none" strike="noStrike" cap="none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30" name="Google Shape;230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70970" y="1054433"/>
            <a:ext cx="1612323" cy="3454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1"/>
          <p:cNvSpPr txBox="1"/>
          <p:nvPr/>
        </p:nvSpPr>
        <p:spPr>
          <a:xfrm>
            <a:off x="3358217" y="1793081"/>
            <a:ext cx="4778707" cy="2608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159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b="0" i="0" u="none" strike="noStrike" cap="none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This allows you to write structural/markup codes for your webpage.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59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2159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b="0" i="0" u="none" strike="noStrike" cap="none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Creates a structure/skeleton for your webpage.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59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2159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b="0" i="0" u="none" strike="noStrike" cap="none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Without styling and interaction, HTML does not look useful.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2159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b="0" i="0" u="none" strike="noStrike" cap="none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HTML5 is a semantic markup language.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59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2159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b="0" i="0" u="none" strike="noStrike" cap="none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The language has tags, elements and attributes.</a:t>
            </a:r>
            <a:endParaRPr sz="1500" b="0" i="0" u="none" strike="noStrike" cap="none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729946" cy="5143499"/>
          </a:xfrm>
          <a:prstGeom prst="rect">
            <a:avLst/>
          </a:prstGeom>
          <a:solidFill>
            <a:srgbClr val="81E94D"/>
          </a:solidFill>
          <a:ln>
            <a:solidFill>
              <a:srgbClr val="81E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1. Internet</a:t>
            </a:r>
          </a:p>
          <a:p>
            <a:r>
              <a:rPr lang="en-US" sz="1000" dirty="0">
                <a:solidFill>
                  <a:schemeClr val="tx1"/>
                </a:solidFill>
              </a:rPr>
              <a:t>1.1. Internet Protocol</a:t>
            </a:r>
          </a:p>
          <a:p>
            <a:r>
              <a:rPr lang="en-US" sz="1000" dirty="0">
                <a:solidFill>
                  <a:schemeClr val="tx1"/>
                </a:solidFill>
              </a:rPr>
              <a:t>1.2. IP Address</a:t>
            </a:r>
          </a:p>
          <a:p>
            <a:r>
              <a:rPr lang="en-US" sz="1000" dirty="0">
                <a:solidFill>
                  <a:schemeClr val="tx1"/>
                </a:solidFill>
              </a:rPr>
              <a:t>1.3. Internet Software Architecture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2. Web Technologies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2.1. Anatomy of Web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2.2. Server-side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2.3. Client-side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 Anatomy of Webpage</a:t>
            </a:r>
          </a:p>
          <a:p>
            <a:r>
              <a:rPr lang="en-US" sz="1000" b="1" dirty="0">
                <a:solidFill>
                  <a:schemeClr val="tx1"/>
                </a:solidFill>
              </a:rPr>
              <a:t>2.4.1. HTML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2.4.2. CSS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2.4.3. JavaScript 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3. Overview on HTTP</a:t>
            </a:r>
          </a:p>
          <a:p>
            <a:r>
              <a:rPr lang="en-US" sz="1000" dirty="0">
                <a:solidFill>
                  <a:schemeClr val="tx1"/>
                </a:solidFill>
              </a:rPr>
              <a:t>3.1. HTTPS</a:t>
            </a:r>
          </a:p>
          <a:p>
            <a:r>
              <a:rPr lang="en-US" sz="1000" dirty="0">
                <a:solidFill>
                  <a:schemeClr val="tx1"/>
                </a:solidFill>
              </a:rPr>
              <a:t>3.2. OSI Model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4. Information Architecture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5. Service-Oriented Architecture 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6.Web Performance</a:t>
            </a:r>
          </a:p>
          <a:p>
            <a:r>
              <a:rPr lang="en-US" sz="1000" dirty="0">
                <a:solidFill>
                  <a:schemeClr val="tx1"/>
                </a:solidFill>
              </a:rPr>
              <a:t>6.1. How to increase Web Performance</a:t>
            </a:r>
          </a:p>
          <a:p>
            <a:r>
              <a:rPr lang="en-US" sz="1000" dirty="0">
                <a:solidFill>
                  <a:schemeClr val="tx1"/>
                </a:solidFill>
              </a:rPr>
              <a:t> </a:t>
            </a:r>
          </a:p>
          <a:p>
            <a:r>
              <a:rPr lang="en-US" sz="1000" dirty="0">
                <a:solidFill>
                  <a:schemeClr val="tx1"/>
                </a:solidFill>
              </a:rPr>
              <a:t>7.Learn more</a:t>
            </a:r>
          </a:p>
          <a:p>
            <a:endParaRPr lang="en-US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1855" y="2681203"/>
            <a:ext cx="2472146" cy="2462296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2"/>
          <p:cNvSpPr txBox="1">
            <a:spLocks noGrp="1"/>
          </p:cNvSpPr>
          <p:nvPr>
            <p:ph type="ctrTitle"/>
          </p:nvPr>
        </p:nvSpPr>
        <p:spPr>
          <a:xfrm>
            <a:off x="2465173" y="538617"/>
            <a:ext cx="4081154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 Black"/>
              <a:buNone/>
            </a:pPr>
            <a:r>
              <a:rPr lang="en" sz="2100" dirty="0">
                <a:latin typeface="Lato Black"/>
                <a:ea typeface="Lato Black"/>
                <a:cs typeface="Lato Black"/>
                <a:sym typeface="Lato Black"/>
              </a:rPr>
              <a:t>What are Web Pages made of?</a:t>
            </a:r>
            <a:endParaRPr sz="2100" dirty="0"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38" name="Google Shape;238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01000" y="176349"/>
            <a:ext cx="868680" cy="362268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2"/>
          <p:cNvSpPr txBox="1">
            <a:spLocks noGrp="1"/>
          </p:cNvSpPr>
          <p:nvPr>
            <p:ph type="sldNum" idx="12"/>
          </p:nvPr>
        </p:nvSpPr>
        <p:spPr>
          <a:xfrm>
            <a:off x="7795200" y="4642537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19</a:t>
            </a:fld>
            <a:endParaRPr dirty="0"/>
          </a:p>
        </p:txBody>
      </p:sp>
      <p:sp>
        <p:nvSpPr>
          <p:cNvPr id="240" name="Google Shape;240;p32"/>
          <p:cNvSpPr txBox="1"/>
          <p:nvPr/>
        </p:nvSpPr>
        <p:spPr>
          <a:xfrm>
            <a:off x="3327326" y="1289524"/>
            <a:ext cx="2622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CSS (Cascading Style Sheets)</a:t>
            </a:r>
            <a:endParaRPr sz="1500" b="0" i="0" u="none" strike="noStrike" cap="none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1" name="Google Shape;241;p32"/>
          <p:cNvSpPr txBox="1"/>
          <p:nvPr/>
        </p:nvSpPr>
        <p:spPr>
          <a:xfrm>
            <a:off x="3327326" y="1836642"/>
            <a:ext cx="4879474" cy="2839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159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b="0" i="0" u="none" strike="noStrike" cap="none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This allows you to add styling to your HTML structure.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59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2159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b="0" i="0" u="none" strike="noStrike" cap="none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The CSS has selectors, properties and values.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59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2159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b="0" i="0" u="none" strike="noStrike" cap="none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Styling is done by targeting the given selector.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2159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b="0" i="0" u="none" strike="noStrike" cap="none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CSS Selectors can either be element, classes, ids or attributes.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59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2159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b="0" i="0" u="none" strike="noStrike" cap="none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CSS is used give layouts to your structure using the </a:t>
            </a:r>
            <a:r>
              <a:rPr lang="en" sz="1500" b="1" i="0" u="none" strike="noStrike" cap="none" dirty="0">
                <a:solidFill>
                  <a:srgbClr val="FE9331"/>
                </a:solidFill>
                <a:latin typeface="Arvo"/>
                <a:ea typeface="Arvo"/>
                <a:cs typeface="Arvo"/>
                <a:sym typeface="Arvo"/>
              </a:rPr>
              <a:t>Box Model</a:t>
            </a:r>
            <a:r>
              <a:rPr lang="en" sz="1500" b="0" i="0" u="none" strike="noStrike" cap="none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.</a:t>
            </a:r>
            <a:endParaRPr sz="1500" b="0" i="0" u="none" strike="noStrike" cap="none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242" name="Google Shape;242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63646" y="1016891"/>
            <a:ext cx="1612323" cy="383886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0" y="0"/>
            <a:ext cx="1729946" cy="5143499"/>
          </a:xfrm>
          <a:prstGeom prst="rect">
            <a:avLst/>
          </a:prstGeom>
          <a:solidFill>
            <a:srgbClr val="81E94D"/>
          </a:solidFill>
          <a:ln>
            <a:solidFill>
              <a:srgbClr val="81E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1. Internet</a:t>
            </a:r>
          </a:p>
          <a:p>
            <a:r>
              <a:rPr lang="en-US" sz="1000" dirty="0">
                <a:solidFill>
                  <a:schemeClr val="tx1"/>
                </a:solidFill>
              </a:rPr>
              <a:t>1.1. Internet Protocol</a:t>
            </a:r>
          </a:p>
          <a:p>
            <a:r>
              <a:rPr lang="en-US" sz="1000" dirty="0">
                <a:solidFill>
                  <a:schemeClr val="tx1"/>
                </a:solidFill>
              </a:rPr>
              <a:t>1.2. IP Address</a:t>
            </a:r>
          </a:p>
          <a:p>
            <a:r>
              <a:rPr lang="en-US" sz="1000" dirty="0">
                <a:solidFill>
                  <a:schemeClr val="tx1"/>
                </a:solidFill>
              </a:rPr>
              <a:t>1.3. Internet Software Architecture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2. Web Technologies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2.1. Anatomy of Web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2.2. Server-side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2.3. Client-side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 Anatomy of Webpage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2.4.1. HTML</a:t>
            </a:r>
          </a:p>
          <a:p>
            <a:r>
              <a:rPr lang="en-US" sz="1000" b="1" dirty="0">
                <a:solidFill>
                  <a:schemeClr val="tx1"/>
                </a:solidFill>
              </a:rPr>
              <a:t>2.4.2. CSS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2.4.3. JavaScript 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3. Overview on HTTP</a:t>
            </a:r>
          </a:p>
          <a:p>
            <a:r>
              <a:rPr lang="en-US" sz="1000" dirty="0">
                <a:solidFill>
                  <a:schemeClr val="tx1"/>
                </a:solidFill>
              </a:rPr>
              <a:t>3.1. HTTPS</a:t>
            </a:r>
          </a:p>
          <a:p>
            <a:r>
              <a:rPr lang="en-US" sz="1000" dirty="0">
                <a:solidFill>
                  <a:schemeClr val="tx1"/>
                </a:solidFill>
              </a:rPr>
              <a:t>3.2. OSI Model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4. Information Architecture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5. Service-Oriented Architecture 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6.Web Performance</a:t>
            </a:r>
          </a:p>
          <a:p>
            <a:r>
              <a:rPr lang="en-US" sz="1000" dirty="0">
                <a:solidFill>
                  <a:schemeClr val="tx1"/>
                </a:solidFill>
              </a:rPr>
              <a:t>6.1. How to increase Web Performance</a:t>
            </a:r>
          </a:p>
          <a:p>
            <a:r>
              <a:rPr lang="en-US" sz="1000" dirty="0">
                <a:solidFill>
                  <a:schemeClr val="tx1"/>
                </a:solidFill>
              </a:rPr>
              <a:t> </a:t>
            </a:r>
          </a:p>
          <a:p>
            <a:r>
              <a:rPr lang="en-US" sz="1000" dirty="0">
                <a:solidFill>
                  <a:schemeClr val="tx1"/>
                </a:solidFill>
              </a:rPr>
              <a:t>7.Learn more</a:t>
            </a:r>
          </a:p>
          <a:p>
            <a:endParaRPr lang="en-US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1855" y="2681203"/>
            <a:ext cx="2472146" cy="246229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>
            <a:spLocks noGrp="1"/>
          </p:cNvSpPr>
          <p:nvPr>
            <p:ph type="ctrTitle"/>
          </p:nvPr>
        </p:nvSpPr>
        <p:spPr>
          <a:xfrm>
            <a:off x="311727" y="538617"/>
            <a:ext cx="62346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 Black"/>
              <a:buNone/>
            </a:pPr>
            <a:r>
              <a:rPr lang="en" sz="2100">
                <a:latin typeface="Lato Black"/>
                <a:ea typeface="Lato Black"/>
                <a:cs typeface="Lato Black"/>
                <a:sym typeface="Lato Black"/>
              </a:rPr>
              <a:t>This Module’s agenda…</a:t>
            </a:r>
            <a:endParaRPr sz="210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73" name="Google Shape;73;p15"/>
          <p:cNvSpPr txBox="1">
            <a:spLocks noGrp="1"/>
          </p:cNvSpPr>
          <p:nvPr>
            <p:ph type="subTitle" idx="1"/>
          </p:nvPr>
        </p:nvSpPr>
        <p:spPr>
          <a:xfrm>
            <a:off x="311727" y="1104623"/>
            <a:ext cx="6858000" cy="3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54000" lvl="0" indent="-247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400">
                <a:latin typeface="Arvo"/>
                <a:ea typeface="Arvo"/>
                <a:cs typeface="Arvo"/>
                <a:sym typeface="Arvo"/>
              </a:rPr>
              <a:t>Understand Internet and cloud-based software architecture and related technologies and tools and techniques</a:t>
            </a:r>
            <a:endParaRPr sz="1400">
              <a:latin typeface="Arvo"/>
              <a:ea typeface="Arvo"/>
              <a:cs typeface="Arvo"/>
              <a:sym typeface="Arvo"/>
            </a:endParaRPr>
          </a:p>
          <a:p>
            <a:pPr marL="2540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vo"/>
              <a:buChar char="•"/>
            </a:pPr>
            <a:r>
              <a:rPr lang="en" sz="1400">
                <a:latin typeface="Arvo"/>
                <a:ea typeface="Arvo"/>
                <a:cs typeface="Arvo"/>
                <a:sym typeface="Arvo"/>
              </a:rPr>
              <a:t>Design a suitable architecture depending on a set of requirements and constraints.</a:t>
            </a:r>
            <a:endParaRPr sz="1400">
              <a:latin typeface="Arvo"/>
              <a:ea typeface="Arvo"/>
              <a:cs typeface="Arvo"/>
              <a:sym typeface="Arvo"/>
            </a:endParaRPr>
          </a:p>
          <a:p>
            <a:pPr marL="2540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vo"/>
              <a:buChar char="•"/>
            </a:pPr>
            <a:r>
              <a:rPr lang="en" sz="1400">
                <a:latin typeface="Arvo"/>
                <a:ea typeface="Arvo"/>
                <a:cs typeface="Arvo"/>
                <a:sym typeface="Arvo"/>
              </a:rPr>
              <a:t>Implement a simple distributed application using an appropriate architecture and suitable technologies.</a:t>
            </a:r>
            <a:endParaRPr sz="1400"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01000" y="176349"/>
            <a:ext cx="868680" cy="362268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>
            <a:spLocks noGrp="1"/>
          </p:cNvSpPr>
          <p:nvPr>
            <p:ph type="sldNum" idx="12"/>
          </p:nvPr>
        </p:nvSpPr>
        <p:spPr>
          <a:xfrm>
            <a:off x="7071035" y="4484029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1855" y="2681203"/>
            <a:ext cx="2472146" cy="246229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3"/>
          <p:cNvSpPr txBox="1">
            <a:spLocks noGrp="1"/>
          </p:cNvSpPr>
          <p:nvPr>
            <p:ph type="ctrTitle"/>
          </p:nvPr>
        </p:nvSpPr>
        <p:spPr>
          <a:xfrm>
            <a:off x="2514599" y="538617"/>
            <a:ext cx="6355081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 Black"/>
              <a:buNone/>
            </a:pPr>
            <a:r>
              <a:rPr lang="en" sz="2100" dirty="0">
                <a:latin typeface="Lato Black"/>
                <a:ea typeface="Lato Black"/>
                <a:cs typeface="Lato Black"/>
                <a:sym typeface="Lato Black"/>
              </a:rPr>
              <a:t>What are Web Pages made of?</a:t>
            </a:r>
            <a:endParaRPr sz="2100" dirty="0"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49" name="Google Shape;249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01000" y="176349"/>
            <a:ext cx="868680" cy="36226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3"/>
          <p:cNvSpPr txBox="1">
            <a:spLocks noGrp="1"/>
          </p:cNvSpPr>
          <p:nvPr>
            <p:ph type="sldNum" idx="12"/>
          </p:nvPr>
        </p:nvSpPr>
        <p:spPr>
          <a:xfrm>
            <a:off x="8071932" y="4673961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20</a:t>
            </a:fld>
            <a:endParaRPr dirty="0"/>
          </a:p>
        </p:txBody>
      </p:sp>
      <p:sp>
        <p:nvSpPr>
          <p:cNvPr id="251" name="Google Shape;251;p33"/>
          <p:cNvSpPr txBox="1"/>
          <p:nvPr/>
        </p:nvSpPr>
        <p:spPr>
          <a:xfrm>
            <a:off x="3796882" y="1287635"/>
            <a:ext cx="54528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JavaScript </a:t>
            </a:r>
            <a:endParaRPr sz="1500" b="0" i="0" u="none" strike="noStrike" cap="none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2" name="Google Shape;252;p33"/>
          <p:cNvSpPr txBox="1"/>
          <p:nvPr/>
        </p:nvSpPr>
        <p:spPr>
          <a:xfrm>
            <a:off x="3796882" y="1834753"/>
            <a:ext cx="4883740" cy="2608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159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b="0" i="0" u="none" strike="noStrike" cap="none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This allows you to add some functionality and interaction to your web application.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59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2159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b="0" i="0" u="none" strike="noStrike" cap="none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JavaScript is a scripting language, which means you don’t have to render or compile it like Java.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59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2159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b="0" i="0" u="none" strike="noStrike" cap="none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It is a client side scripting language. It runs on browser itself.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59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2159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b="0" i="0" u="none" strike="noStrike" cap="none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JavaScript itself is based on objects and prototypes.</a:t>
            </a:r>
            <a:endParaRPr sz="1500" b="0" i="0" u="none" strike="noStrike" cap="none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253" name="Google Shape;253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86719" y="1227123"/>
            <a:ext cx="1910163" cy="313712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0" y="0"/>
            <a:ext cx="1729946" cy="5143499"/>
          </a:xfrm>
          <a:prstGeom prst="rect">
            <a:avLst/>
          </a:prstGeom>
          <a:solidFill>
            <a:srgbClr val="81E94D"/>
          </a:solidFill>
          <a:ln>
            <a:solidFill>
              <a:srgbClr val="81E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1. Internet</a:t>
            </a:r>
          </a:p>
          <a:p>
            <a:r>
              <a:rPr lang="en-US" sz="1000" dirty="0">
                <a:solidFill>
                  <a:schemeClr val="tx1"/>
                </a:solidFill>
              </a:rPr>
              <a:t>1.1. Internet Protocol</a:t>
            </a:r>
          </a:p>
          <a:p>
            <a:r>
              <a:rPr lang="en-US" sz="1000" dirty="0">
                <a:solidFill>
                  <a:schemeClr val="tx1"/>
                </a:solidFill>
              </a:rPr>
              <a:t>1.2. IP Address</a:t>
            </a:r>
          </a:p>
          <a:p>
            <a:r>
              <a:rPr lang="en-US" sz="1000" dirty="0">
                <a:solidFill>
                  <a:schemeClr val="tx1"/>
                </a:solidFill>
              </a:rPr>
              <a:t>1.3. Internet Software Architecture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2. Web Technologies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2.1. Anatomy of Web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2.2. Server-side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2.3. Client-side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 Anatomy of Webpage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2.4.1. HTML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2.4.2. CSS</a:t>
            </a:r>
          </a:p>
          <a:p>
            <a:r>
              <a:rPr lang="en-US" sz="1000" b="1" dirty="0">
                <a:solidFill>
                  <a:schemeClr val="tx1"/>
                </a:solidFill>
              </a:rPr>
              <a:t>2.4.3. JavaScript 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3. Overview on HTTP</a:t>
            </a:r>
          </a:p>
          <a:p>
            <a:r>
              <a:rPr lang="en-US" sz="1000" dirty="0">
                <a:solidFill>
                  <a:schemeClr val="tx1"/>
                </a:solidFill>
              </a:rPr>
              <a:t>3.1. HTTPS</a:t>
            </a:r>
          </a:p>
          <a:p>
            <a:r>
              <a:rPr lang="en-US" sz="1000" dirty="0">
                <a:solidFill>
                  <a:schemeClr val="tx1"/>
                </a:solidFill>
              </a:rPr>
              <a:t>3.2. OSI Model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4. Information Architecture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5. Service-Oriented Architecture 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6.Web Performance</a:t>
            </a:r>
          </a:p>
          <a:p>
            <a:r>
              <a:rPr lang="en-US" sz="1000" dirty="0">
                <a:solidFill>
                  <a:schemeClr val="tx1"/>
                </a:solidFill>
              </a:rPr>
              <a:t>6.1. How to increase Web Performance</a:t>
            </a:r>
          </a:p>
          <a:p>
            <a:r>
              <a:rPr lang="en-US" sz="1000" dirty="0">
                <a:solidFill>
                  <a:schemeClr val="tx1"/>
                </a:solidFill>
              </a:rPr>
              <a:t> </a:t>
            </a:r>
          </a:p>
          <a:p>
            <a:r>
              <a:rPr lang="en-US" sz="1000" dirty="0">
                <a:solidFill>
                  <a:schemeClr val="tx1"/>
                </a:solidFill>
              </a:rPr>
              <a:t>7.Learn more</a:t>
            </a:r>
          </a:p>
          <a:p>
            <a:endParaRPr lang="en-US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1855" y="2681203"/>
            <a:ext cx="2472146" cy="2462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01000" y="176349"/>
            <a:ext cx="868680" cy="362268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4"/>
          <p:cNvSpPr txBox="1">
            <a:spLocks noGrp="1"/>
          </p:cNvSpPr>
          <p:nvPr>
            <p:ph type="sldNum" idx="12"/>
          </p:nvPr>
        </p:nvSpPr>
        <p:spPr>
          <a:xfrm>
            <a:off x="7702128" y="4331494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21</a:t>
            </a:fld>
            <a:endParaRPr dirty="0"/>
          </a:p>
        </p:txBody>
      </p:sp>
      <p:sp>
        <p:nvSpPr>
          <p:cNvPr id="262" name="Google Shape;262;p34"/>
          <p:cNvSpPr txBox="1"/>
          <p:nvPr/>
        </p:nvSpPr>
        <p:spPr>
          <a:xfrm>
            <a:off x="3756040" y="1449977"/>
            <a:ext cx="12990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Any Questions</a:t>
            </a:r>
            <a:endParaRPr sz="1400" b="0" i="0" u="none" strike="noStrike" cap="none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5"/>
          <p:cNvSpPr txBox="1">
            <a:spLocks noGrp="1"/>
          </p:cNvSpPr>
          <p:nvPr>
            <p:ph type="sldNum" idx="12"/>
          </p:nvPr>
        </p:nvSpPr>
        <p:spPr>
          <a:xfrm>
            <a:off x="4843463" y="3575447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1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69" name="Google Shape;269;p35"/>
          <p:cNvSpPr txBox="1"/>
          <p:nvPr/>
        </p:nvSpPr>
        <p:spPr>
          <a:xfrm>
            <a:off x="3696039" y="4171950"/>
            <a:ext cx="1752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323234"/>
                </a:solidFill>
                <a:latin typeface="Lato Black"/>
                <a:ea typeface="Lato Black"/>
                <a:cs typeface="Lato Black"/>
                <a:sym typeface="Lato Black"/>
              </a:rPr>
              <a:t>be back in 10 minutes…</a:t>
            </a:r>
            <a:endParaRPr sz="1200" b="0" i="0" u="none" strike="noStrike" cap="none">
              <a:solidFill>
                <a:srgbClr val="323234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70" name="Google Shape;270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00999" y="176349"/>
            <a:ext cx="868681" cy="362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71855" y="2681204"/>
            <a:ext cx="2472146" cy="2462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90584" y="273844"/>
            <a:ext cx="6624766" cy="416787"/>
          </a:xfrm>
        </p:spPr>
        <p:txBody>
          <a:bodyPr>
            <a:normAutofit/>
          </a:bodyPr>
          <a:lstStyle/>
          <a:p>
            <a:r>
              <a:rPr lang="en-US" sz="2100" b="1" dirty="0" smtClean="0">
                <a:latin typeface="Lato" panose="020B0604020202020204" charset="0"/>
              </a:rPr>
              <a:t>Overview on HTTP</a:t>
            </a:r>
            <a:endParaRPr lang="en-US" sz="2100" b="1" dirty="0">
              <a:latin typeface="Lato" panose="020B060402020202020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890584" y="788126"/>
            <a:ext cx="6624766" cy="3974056"/>
          </a:xfrm>
        </p:spPr>
        <p:txBody>
          <a:bodyPr>
            <a:normAutofit/>
          </a:bodyPr>
          <a:lstStyle/>
          <a:p>
            <a:r>
              <a:rPr lang="en-US" sz="1500" dirty="0" smtClean="0">
                <a:solidFill>
                  <a:schemeClr val="tx1"/>
                </a:solidFill>
                <a:latin typeface="Arvo" panose="020B0604020202020204" charset="0"/>
              </a:rPr>
              <a:t>Hyper Text Transform Protocol</a:t>
            </a:r>
          </a:p>
          <a:p>
            <a:r>
              <a:rPr lang="en-US" sz="1500" dirty="0" smtClean="0">
                <a:solidFill>
                  <a:schemeClr val="tx1"/>
                </a:solidFill>
                <a:latin typeface="Arvo" panose="020B0604020202020204" charset="0"/>
              </a:rPr>
              <a:t>A protocol for fetching HTML documents</a:t>
            </a:r>
          </a:p>
          <a:p>
            <a:r>
              <a:rPr lang="en-US" sz="1500" dirty="0" smtClean="0">
                <a:solidFill>
                  <a:schemeClr val="tx1"/>
                </a:solidFill>
                <a:latin typeface="Arvo" panose="020B0604020202020204" charset="0"/>
              </a:rPr>
              <a:t>Client-server protocol </a:t>
            </a:r>
          </a:p>
          <a:p>
            <a:r>
              <a:rPr lang="en-US" sz="1500" dirty="0" smtClean="0">
                <a:solidFill>
                  <a:schemeClr val="tx1"/>
                </a:solidFill>
                <a:latin typeface="Arvo" panose="020B0604020202020204" charset="0"/>
              </a:rPr>
              <a:t>Requests are initiated from the Web browser.</a:t>
            </a:r>
            <a:endParaRPr lang="en-US" sz="1500" dirty="0">
              <a:solidFill>
                <a:schemeClr val="tx1"/>
              </a:solidFill>
              <a:latin typeface="Arvo" panose="020B0604020202020204" charset="0"/>
            </a:endParaRPr>
          </a:p>
        </p:txBody>
      </p:sp>
      <p:sp>
        <p:nvSpPr>
          <p:cNvPr id="278" name="Google Shape;278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23</a:t>
            </a:fld>
            <a:endParaRPr dirty="0"/>
          </a:p>
        </p:txBody>
      </p:sp>
      <p:pic>
        <p:nvPicPr>
          <p:cNvPr id="279" name="Google Shape;279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00999" y="176349"/>
            <a:ext cx="868681" cy="362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2129" y="2676395"/>
            <a:ext cx="2471871" cy="2462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49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01000" y="176349"/>
            <a:ext cx="868680" cy="362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80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0131" y="2681477"/>
            <a:ext cx="2471871" cy="2462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47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71855" y="2681203"/>
            <a:ext cx="2472146" cy="246229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0" y="0"/>
            <a:ext cx="1729946" cy="5143499"/>
          </a:xfrm>
          <a:prstGeom prst="rect">
            <a:avLst/>
          </a:prstGeom>
          <a:solidFill>
            <a:srgbClr val="81E94D"/>
          </a:solidFill>
          <a:ln>
            <a:solidFill>
              <a:srgbClr val="81E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995" y="2185730"/>
            <a:ext cx="4621420" cy="27184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319" y="126742"/>
            <a:ext cx="156930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1. Internet</a:t>
            </a:r>
          </a:p>
          <a:p>
            <a:r>
              <a:rPr lang="en-US" sz="1000" dirty="0">
                <a:solidFill>
                  <a:schemeClr val="tx1"/>
                </a:solidFill>
              </a:rPr>
              <a:t>1.1. Internet Protocol</a:t>
            </a:r>
          </a:p>
          <a:p>
            <a:r>
              <a:rPr lang="en-US" sz="1000" dirty="0">
                <a:solidFill>
                  <a:schemeClr val="tx1"/>
                </a:solidFill>
              </a:rPr>
              <a:t>1.2. IP Address</a:t>
            </a:r>
          </a:p>
          <a:p>
            <a:r>
              <a:rPr lang="en-US" sz="1000" dirty="0">
                <a:solidFill>
                  <a:schemeClr val="tx1"/>
                </a:solidFill>
              </a:rPr>
              <a:t>1.3. Internet Software Architecture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2. Web Technologies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2.1. Anatomy of Web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2.2. Server-side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2.3. Client-side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 Anatomy of Webpage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2.4.1. HTML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2.4.2. CSS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2.4.3. JavaScript </a:t>
            </a:r>
          </a:p>
          <a:p>
            <a:endParaRPr lang="en-US" sz="1000" b="1" dirty="0">
              <a:solidFill>
                <a:schemeClr val="tx1"/>
              </a:solidFill>
            </a:endParaRPr>
          </a:p>
          <a:p>
            <a:r>
              <a:rPr lang="en-US" sz="1000" b="1" dirty="0">
                <a:solidFill>
                  <a:schemeClr val="tx1"/>
                </a:solidFill>
              </a:rPr>
              <a:t>3. Overview on HTTP</a:t>
            </a:r>
          </a:p>
          <a:p>
            <a:r>
              <a:rPr lang="en-US" sz="1000" dirty="0">
                <a:solidFill>
                  <a:schemeClr val="tx1"/>
                </a:solidFill>
              </a:rPr>
              <a:t>3.1. HTTPS</a:t>
            </a:r>
          </a:p>
          <a:p>
            <a:r>
              <a:rPr lang="en-US" sz="1000" dirty="0">
                <a:solidFill>
                  <a:schemeClr val="tx1"/>
                </a:solidFill>
              </a:rPr>
              <a:t>3.2. OSI Model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4. Information Architecture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5. Service-Oriented Architecture 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6.Web Performance</a:t>
            </a:r>
          </a:p>
          <a:p>
            <a:r>
              <a:rPr lang="en-US" sz="1000" dirty="0">
                <a:solidFill>
                  <a:schemeClr val="tx1"/>
                </a:solidFill>
              </a:rPr>
              <a:t>6.1. How to increase Web Performance</a:t>
            </a:r>
          </a:p>
          <a:p>
            <a:r>
              <a:rPr lang="en-US" sz="1000" dirty="0">
                <a:solidFill>
                  <a:schemeClr val="tx1"/>
                </a:solidFill>
              </a:rPr>
              <a:t> </a:t>
            </a:r>
          </a:p>
          <a:p>
            <a:r>
              <a:rPr lang="en-US" sz="1000" dirty="0">
                <a:solidFill>
                  <a:schemeClr val="tx1"/>
                </a:solidFill>
              </a:rPr>
              <a:t>7.Learn more</a:t>
            </a:r>
          </a:p>
          <a:p>
            <a:endParaRPr lang="en-US" sz="10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1855" y="2693560"/>
            <a:ext cx="2472146" cy="246229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7"/>
          <p:cNvSpPr txBox="1">
            <a:spLocks noGrp="1"/>
          </p:cNvSpPr>
          <p:nvPr>
            <p:ph type="ctrTitle"/>
          </p:nvPr>
        </p:nvSpPr>
        <p:spPr>
          <a:xfrm>
            <a:off x="1834978" y="538617"/>
            <a:ext cx="6166021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 Black"/>
              <a:buNone/>
            </a:pPr>
            <a:r>
              <a:rPr lang="en-US" sz="2100" dirty="0" smtClean="0">
                <a:latin typeface="Lato Black"/>
                <a:ea typeface="Lato Black"/>
                <a:cs typeface="Lato Black"/>
                <a:sym typeface="Lato Black"/>
              </a:rPr>
              <a:t>HTTPS</a:t>
            </a:r>
            <a:endParaRPr sz="2100" dirty="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87" name="Google Shape;287;p37"/>
          <p:cNvSpPr txBox="1">
            <a:spLocks noGrp="1"/>
          </p:cNvSpPr>
          <p:nvPr>
            <p:ph type="subTitle" idx="1"/>
          </p:nvPr>
        </p:nvSpPr>
        <p:spPr>
          <a:xfrm>
            <a:off x="1834978" y="983114"/>
            <a:ext cx="6166021" cy="1555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54000" lvl="0" indent="-247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 dirty="0" smtClean="0">
                <a:latin typeface="Arvo" panose="020B0604020202020204" charset="0"/>
              </a:rPr>
              <a:t>Secure version of HTTP</a:t>
            </a:r>
          </a:p>
          <a:p>
            <a:pPr marL="254000" lvl="0" indent="-247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 dirty="0" smtClean="0">
                <a:latin typeface="Arvo" panose="020B0604020202020204" charset="0"/>
              </a:rPr>
              <a:t>Encrypted form to increase security while data transfer</a:t>
            </a:r>
            <a:endParaRPr lang="en-US" sz="1500" dirty="0">
              <a:latin typeface="Arvo" panose="020B0604020202020204" charset="0"/>
            </a:endParaRPr>
          </a:p>
          <a:p>
            <a:pPr marL="254000" lvl="0" indent="-247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 dirty="0" smtClean="0">
                <a:latin typeface="Arvo" panose="020B0604020202020204" charset="0"/>
              </a:rPr>
              <a:t>Used in website that requires users to input their sensitive data.</a:t>
            </a:r>
            <a:endParaRPr sz="1500" dirty="0">
              <a:latin typeface="Arvo" panose="020B0604020202020204" charset="0"/>
            </a:endParaRPr>
          </a:p>
        </p:txBody>
      </p:sp>
      <p:pic>
        <p:nvPicPr>
          <p:cNvPr id="288" name="Google Shape;288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01000" y="176349"/>
            <a:ext cx="868680" cy="362268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7"/>
          <p:cNvSpPr txBox="1">
            <a:spLocks noGrp="1"/>
          </p:cNvSpPr>
          <p:nvPr>
            <p:ph type="sldNum" idx="12"/>
          </p:nvPr>
        </p:nvSpPr>
        <p:spPr>
          <a:xfrm>
            <a:off x="8106031" y="4622108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24</a:t>
            </a:fld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1729946" cy="5143499"/>
          </a:xfrm>
          <a:prstGeom prst="rect">
            <a:avLst/>
          </a:prstGeom>
          <a:solidFill>
            <a:srgbClr val="81E94D"/>
          </a:solidFill>
          <a:ln>
            <a:solidFill>
              <a:srgbClr val="81E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661" y="2571750"/>
            <a:ext cx="5061372" cy="9074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319" y="126742"/>
            <a:ext cx="156930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1. Internet</a:t>
            </a:r>
          </a:p>
          <a:p>
            <a:r>
              <a:rPr lang="en-US" sz="1000" dirty="0">
                <a:solidFill>
                  <a:schemeClr val="tx1"/>
                </a:solidFill>
              </a:rPr>
              <a:t>1.1. Internet Protocol</a:t>
            </a:r>
          </a:p>
          <a:p>
            <a:r>
              <a:rPr lang="en-US" sz="1000" dirty="0">
                <a:solidFill>
                  <a:schemeClr val="tx1"/>
                </a:solidFill>
              </a:rPr>
              <a:t>1.2. IP Address</a:t>
            </a:r>
          </a:p>
          <a:p>
            <a:r>
              <a:rPr lang="en-US" sz="1000" dirty="0">
                <a:solidFill>
                  <a:schemeClr val="tx1"/>
                </a:solidFill>
              </a:rPr>
              <a:t>1.3. Internet Software Architecture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2. Web Technologies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2.1. Anatomy of Web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2.2. Server-side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2.3. Client-side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 Anatomy of Webpage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2.4.1. HTML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2.4.2. CSS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2.4.3. JavaScript </a:t>
            </a:r>
          </a:p>
          <a:p>
            <a:endParaRPr lang="en-US" sz="1000" b="1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3. Overview on HTTP</a:t>
            </a:r>
          </a:p>
          <a:p>
            <a:r>
              <a:rPr lang="en-US" sz="1000" b="1" dirty="0">
                <a:solidFill>
                  <a:schemeClr val="tx1"/>
                </a:solidFill>
              </a:rPr>
              <a:t>3.1. HTTPS</a:t>
            </a:r>
          </a:p>
          <a:p>
            <a:r>
              <a:rPr lang="en-US" sz="1000" dirty="0">
                <a:solidFill>
                  <a:schemeClr val="tx1"/>
                </a:solidFill>
              </a:rPr>
              <a:t>3.2. OSI Model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4. Information Architecture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5. Service-Oriented Architecture 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6.Web Performance</a:t>
            </a:r>
          </a:p>
          <a:p>
            <a:r>
              <a:rPr lang="en-US" sz="1000" dirty="0">
                <a:solidFill>
                  <a:schemeClr val="tx1"/>
                </a:solidFill>
              </a:rPr>
              <a:t>6.1. How to increase Web Performance</a:t>
            </a:r>
          </a:p>
          <a:p>
            <a:r>
              <a:rPr lang="en-US" sz="1000" dirty="0">
                <a:solidFill>
                  <a:schemeClr val="tx1"/>
                </a:solidFill>
              </a:rPr>
              <a:t> </a:t>
            </a:r>
          </a:p>
          <a:p>
            <a:r>
              <a:rPr lang="en-US" sz="1000" dirty="0">
                <a:solidFill>
                  <a:schemeClr val="tx1"/>
                </a:solidFill>
              </a:rPr>
              <a:t>7.Learn more</a:t>
            </a:r>
          </a:p>
          <a:p>
            <a:endParaRPr lang="en-US" sz="1000" dirty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1855" y="2681203"/>
            <a:ext cx="2472146" cy="2462296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8"/>
          <p:cNvSpPr txBox="1">
            <a:spLocks noGrp="1"/>
          </p:cNvSpPr>
          <p:nvPr>
            <p:ph type="ctrTitle"/>
          </p:nvPr>
        </p:nvSpPr>
        <p:spPr>
          <a:xfrm>
            <a:off x="1819251" y="538617"/>
            <a:ext cx="6181749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 Black"/>
              <a:buNone/>
            </a:pPr>
            <a:r>
              <a:rPr lang="en-US" sz="2100" dirty="0" smtClean="0">
                <a:latin typeface="Lato Black"/>
                <a:ea typeface="Lato Black"/>
                <a:cs typeface="Lato Black"/>
                <a:sym typeface="Lato Black"/>
              </a:rPr>
              <a:t>O</a:t>
            </a:r>
            <a:r>
              <a:rPr lang="en" sz="2100" dirty="0" smtClean="0">
                <a:latin typeface="Lato Black"/>
                <a:ea typeface="Lato Black"/>
                <a:cs typeface="Lato Black"/>
                <a:sym typeface="Lato Black"/>
              </a:rPr>
              <a:t>SI Model</a:t>
            </a:r>
            <a:endParaRPr sz="2100" dirty="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96" name="Google Shape;296;p38"/>
          <p:cNvSpPr txBox="1">
            <a:spLocks noGrp="1"/>
          </p:cNvSpPr>
          <p:nvPr>
            <p:ph type="subTitle" idx="1"/>
          </p:nvPr>
        </p:nvSpPr>
        <p:spPr>
          <a:xfrm>
            <a:off x="1819252" y="1172330"/>
            <a:ext cx="6858000" cy="3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387350" lvl="0" indent="-28575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</a:pPr>
            <a:r>
              <a:rPr lang="en-US" sz="1500" dirty="0" smtClean="0">
                <a:latin typeface="Arvo"/>
                <a:ea typeface="Arvo"/>
                <a:cs typeface="Arvo"/>
                <a:sym typeface="Arvo"/>
              </a:rPr>
              <a:t>Stands for Open System Interconnection</a:t>
            </a:r>
          </a:p>
          <a:p>
            <a:pPr marL="387350" lvl="0" indent="-28575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</a:pPr>
            <a:r>
              <a:rPr lang="en-US" sz="1500" dirty="0" smtClean="0">
                <a:latin typeface="Arvo"/>
                <a:ea typeface="Arvo"/>
                <a:cs typeface="Arvo"/>
                <a:sym typeface="Arvo"/>
              </a:rPr>
              <a:t>Comprises of seven layers that computer system use to communicate over a network.</a:t>
            </a:r>
          </a:p>
          <a:p>
            <a:pPr marL="387350" lvl="0" indent="-28575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</a:pPr>
            <a:r>
              <a:rPr lang="en-US" sz="1500" dirty="0" smtClean="0">
                <a:latin typeface="Arvo"/>
                <a:ea typeface="Arvo"/>
                <a:cs typeface="Arvo"/>
                <a:sym typeface="Arvo"/>
              </a:rPr>
              <a:t>Need to know</a:t>
            </a:r>
          </a:p>
          <a:p>
            <a:pPr marL="387350" lvl="0" indent="-28575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ingdings" panose="05000000000000000000" pitchFamily="2" charset="2"/>
              <a:buChar char="v"/>
            </a:pPr>
            <a:r>
              <a:rPr lang="en-US" sz="1500" dirty="0" smtClean="0">
                <a:latin typeface="Arvo"/>
                <a:ea typeface="Arvo"/>
                <a:cs typeface="Arvo"/>
                <a:sym typeface="Arvo"/>
              </a:rPr>
              <a:t>Layer 3</a:t>
            </a:r>
          </a:p>
          <a:p>
            <a:pPr marL="387350" lvl="0" indent="-28575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ingdings" panose="05000000000000000000" pitchFamily="2" charset="2"/>
              <a:buChar char="v"/>
            </a:pPr>
            <a:r>
              <a:rPr lang="en-US" sz="1500" dirty="0" smtClean="0">
                <a:latin typeface="Arvo"/>
                <a:ea typeface="Arvo"/>
                <a:cs typeface="Arvo"/>
                <a:sym typeface="Arvo"/>
              </a:rPr>
              <a:t>Layer 4</a:t>
            </a:r>
          </a:p>
          <a:p>
            <a:pPr marL="387350" lvl="0" indent="-28575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ingdings" panose="05000000000000000000" pitchFamily="2" charset="2"/>
              <a:buChar char="v"/>
            </a:pPr>
            <a:r>
              <a:rPr lang="en-US" sz="1500" dirty="0" smtClean="0">
                <a:latin typeface="Arvo"/>
                <a:ea typeface="Arvo"/>
                <a:cs typeface="Arvo"/>
                <a:sym typeface="Arvo"/>
              </a:rPr>
              <a:t>Layer 7</a:t>
            </a:r>
          </a:p>
          <a:p>
            <a:pPr marL="387350" lvl="0" indent="-28575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</a:pPr>
            <a:endParaRPr sz="1500" dirty="0"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297" name="Google Shape;297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01000" y="176349"/>
            <a:ext cx="868680" cy="362268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8"/>
          <p:cNvSpPr txBox="1">
            <a:spLocks noGrp="1"/>
          </p:cNvSpPr>
          <p:nvPr>
            <p:ph type="sldNum" idx="12"/>
          </p:nvPr>
        </p:nvSpPr>
        <p:spPr>
          <a:xfrm>
            <a:off x="8090467" y="4611230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25</a:t>
            </a:fld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1729946" cy="5143499"/>
          </a:xfrm>
          <a:prstGeom prst="rect">
            <a:avLst/>
          </a:prstGeom>
          <a:solidFill>
            <a:srgbClr val="81E94D"/>
          </a:solidFill>
          <a:ln>
            <a:solidFill>
              <a:srgbClr val="81E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52" y="2047490"/>
            <a:ext cx="3260124" cy="26546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319" y="126742"/>
            <a:ext cx="156930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1. Internet</a:t>
            </a:r>
          </a:p>
          <a:p>
            <a:r>
              <a:rPr lang="en-US" sz="1000" dirty="0">
                <a:solidFill>
                  <a:schemeClr val="tx1"/>
                </a:solidFill>
              </a:rPr>
              <a:t>1.1. Internet Protocol</a:t>
            </a:r>
          </a:p>
          <a:p>
            <a:r>
              <a:rPr lang="en-US" sz="1000" dirty="0">
                <a:solidFill>
                  <a:schemeClr val="tx1"/>
                </a:solidFill>
              </a:rPr>
              <a:t>1.2. IP Address</a:t>
            </a:r>
          </a:p>
          <a:p>
            <a:r>
              <a:rPr lang="en-US" sz="1000" dirty="0">
                <a:solidFill>
                  <a:schemeClr val="tx1"/>
                </a:solidFill>
              </a:rPr>
              <a:t>1.3. Internet Software Architecture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2. Web Technologies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2.1. Anatomy of Web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2.2. Server-side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2.3. Client-side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 Anatomy of Webpage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2.4.1. HTML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2.4.2. CSS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2.4.3. JavaScript </a:t>
            </a:r>
          </a:p>
          <a:p>
            <a:endParaRPr lang="en-US" sz="1000" b="1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3. Overview on HTTP</a:t>
            </a:r>
          </a:p>
          <a:p>
            <a:r>
              <a:rPr lang="en-US" sz="1000" dirty="0">
                <a:solidFill>
                  <a:schemeClr val="tx1"/>
                </a:solidFill>
              </a:rPr>
              <a:t>3.1. HTTPS</a:t>
            </a:r>
          </a:p>
          <a:p>
            <a:r>
              <a:rPr lang="en-US" sz="1000" b="1" dirty="0">
                <a:solidFill>
                  <a:schemeClr val="tx1"/>
                </a:solidFill>
              </a:rPr>
              <a:t>3.2. OSI Model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4. Information Architecture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5. Service-Oriented Architecture 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6.Web Performance</a:t>
            </a:r>
          </a:p>
          <a:p>
            <a:r>
              <a:rPr lang="en-US" sz="1000" dirty="0">
                <a:solidFill>
                  <a:schemeClr val="tx1"/>
                </a:solidFill>
              </a:rPr>
              <a:t>6.1. How to increase Web Performance</a:t>
            </a:r>
          </a:p>
          <a:p>
            <a:r>
              <a:rPr lang="en-US" sz="1000" dirty="0">
                <a:solidFill>
                  <a:schemeClr val="tx1"/>
                </a:solidFill>
              </a:rPr>
              <a:t> </a:t>
            </a:r>
          </a:p>
          <a:p>
            <a:r>
              <a:rPr lang="en-US" sz="1000" dirty="0">
                <a:solidFill>
                  <a:schemeClr val="tx1"/>
                </a:solidFill>
              </a:rPr>
              <a:t>7.Learn more</a:t>
            </a:r>
          </a:p>
          <a:p>
            <a:endParaRPr lang="en-US" sz="1000" dirty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2798" y="2681203"/>
            <a:ext cx="2472146" cy="2462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01000" y="176349"/>
            <a:ext cx="868680" cy="36226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445025"/>
            <a:ext cx="7040880" cy="440995"/>
          </a:xfrm>
        </p:spPr>
        <p:txBody>
          <a:bodyPr>
            <a:noAutofit/>
          </a:bodyPr>
          <a:lstStyle/>
          <a:p>
            <a:r>
              <a:rPr lang="en-US" sz="2100" dirty="0" smtClean="0">
                <a:latin typeface="Lato" panose="020B0604020202020204" charset="0"/>
              </a:rPr>
              <a:t>Information Architecture </a:t>
            </a:r>
            <a:endParaRPr lang="en-US" sz="2100" dirty="0">
              <a:latin typeface="Lato" panose="020B060402020202020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828800" y="1152474"/>
            <a:ext cx="7003500" cy="3637889"/>
          </a:xfrm>
        </p:spPr>
        <p:txBody>
          <a:bodyPr/>
          <a:lstStyle/>
          <a:p>
            <a:r>
              <a:rPr lang="en-US" sz="1500" dirty="0" smtClean="0">
                <a:latin typeface="Arvo" panose="020B0604020202020204" charset="0"/>
              </a:rPr>
              <a:t>Organizing, structuring and labeling content </a:t>
            </a:r>
          </a:p>
          <a:p>
            <a:r>
              <a:rPr lang="en-US" sz="1500" dirty="0" smtClean="0">
                <a:latin typeface="Arvo" panose="020B0604020202020204" charset="0"/>
              </a:rPr>
              <a:t>Goal of IA is to help user find information to complete tasks</a:t>
            </a:r>
          </a:p>
          <a:p>
            <a:endParaRPr lang="en-US" dirty="0"/>
          </a:p>
        </p:txBody>
      </p:sp>
      <p:sp>
        <p:nvSpPr>
          <p:cNvPr id="306" name="Google Shape;306;p39"/>
          <p:cNvSpPr txBox="1">
            <a:spLocks noGrp="1"/>
          </p:cNvSpPr>
          <p:nvPr>
            <p:ph type="sldNum" idx="12"/>
          </p:nvPr>
        </p:nvSpPr>
        <p:spPr>
          <a:xfrm>
            <a:off x="8283600" y="45935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26</a:t>
            </a:fld>
            <a:endParaRPr dirty="0"/>
          </a:p>
        </p:txBody>
      </p:sp>
      <p:sp>
        <p:nvSpPr>
          <p:cNvPr id="20" name="Rectangle 19"/>
          <p:cNvSpPr/>
          <p:nvPr/>
        </p:nvSpPr>
        <p:spPr>
          <a:xfrm>
            <a:off x="0" y="1"/>
            <a:ext cx="1729946" cy="5143499"/>
          </a:xfrm>
          <a:prstGeom prst="rect">
            <a:avLst/>
          </a:prstGeom>
          <a:solidFill>
            <a:srgbClr val="81E94D"/>
          </a:solidFill>
          <a:ln>
            <a:solidFill>
              <a:srgbClr val="81E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98"/>
          <a:stretch/>
        </p:blipFill>
        <p:spPr>
          <a:xfrm>
            <a:off x="3289251" y="2037246"/>
            <a:ext cx="3422520" cy="26753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0319" y="126742"/>
            <a:ext cx="156930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1. Internet</a:t>
            </a:r>
          </a:p>
          <a:p>
            <a:r>
              <a:rPr lang="en-US" sz="1000" dirty="0">
                <a:solidFill>
                  <a:schemeClr val="tx1"/>
                </a:solidFill>
              </a:rPr>
              <a:t>1.1. Internet Protocol</a:t>
            </a:r>
          </a:p>
          <a:p>
            <a:r>
              <a:rPr lang="en-US" sz="1000" dirty="0">
                <a:solidFill>
                  <a:schemeClr val="tx1"/>
                </a:solidFill>
              </a:rPr>
              <a:t>1.2. IP Address</a:t>
            </a:r>
          </a:p>
          <a:p>
            <a:r>
              <a:rPr lang="en-US" sz="1000" dirty="0">
                <a:solidFill>
                  <a:schemeClr val="tx1"/>
                </a:solidFill>
              </a:rPr>
              <a:t>1.3. Internet Software Architecture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2. Web Technologies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2.1. Anatomy of Web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2.2. Server-side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2.3. Client-side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 Anatomy of Webpage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2.4.1. HTML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2.4.2. CSS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2.4.3. JavaScript </a:t>
            </a:r>
          </a:p>
          <a:p>
            <a:endParaRPr lang="en-US" sz="1000" b="1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3. Overview on HTTP</a:t>
            </a:r>
          </a:p>
          <a:p>
            <a:r>
              <a:rPr lang="en-US" sz="1000" dirty="0">
                <a:solidFill>
                  <a:schemeClr val="tx1"/>
                </a:solidFill>
              </a:rPr>
              <a:t>3.1. HTTPS</a:t>
            </a:r>
          </a:p>
          <a:p>
            <a:r>
              <a:rPr lang="en-US" sz="1000" dirty="0">
                <a:solidFill>
                  <a:schemeClr val="tx1"/>
                </a:solidFill>
              </a:rPr>
              <a:t>3.2. OSI Model</a:t>
            </a:r>
          </a:p>
          <a:p>
            <a:endParaRPr lang="en-US" sz="1000" b="1" dirty="0">
              <a:solidFill>
                <a:schemeClr val="tx1"/>
              </a:solidFill>
            </a:endParaRPr>
          </a:p>
          <a:p>
            <a:r>
              <a:rPr lang="en-US" sz="1000" b="1" dirty="0">
                <a:solidFill>
                  <a:schemeClr val="tx1"/>
                </a:solidFill>
              </a:rPr>
              <a:t>4. Information Architecture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5. Service-Oriented Architecture 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6.Web Performance</a:t>
            </a:r>
          </a:p>
          <a:p>
            <a:r>
              <a:rPr lang="en-US" sz="1000" dirty="0">
                <a:solidFill>
                  <a:schemeClr val="tx1"/>
                </a:solidFill>
              </a:rPr>
              <a:t>6.1. How to increase Web Performance</a:t>
            </a:r>
          </a:p>
          <a:p>
            <a:r>
              <a:rPr lang="en-US" sz="1000" dirty="0">
                <a:solidFill>
                  <a:schemeClr val="tx1"/>
                </a:solidFill>
              </a:rPr>
              <a:t> </a:t>
            </a:r>
          </a:p>
          <a:p>
            <a:r>
              <a:rPr lang="en-US" sz="1000" dirty="0">
                <a:solidFill>
                  <a:schemeClr val="tx1"/>
                </a:solidFill>
              </a:rPr>
              <a:t>7.Learn more</a:t>
            </a:r>
          </a:p>
          <a:p>
            <a:endParaRPr lang="en-US" sz="1000" dirty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1855" y="2681203"/>
            <a:ext cx="2472146" cy="2462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01000" y="176349"/>
            <a:ext cx="868680" cy="36226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79372" y="445025"/>
            <a:ext cx="7052927" cy="506445"/>
          </a:xfrm>
        </p:spPr>
        <p:txBody>
          <a:bodyPr>
            <a:normAutofit/>
          </a:bodyPr>
          <a:lstStyle/>
          <a:p>
            <a:r>
              <a:rPr lang="en-US" sz="2100" dirty="0" smtClean="0">
                <a:latin typeface="Lato" panose="020B0604020202020204" charset="0"/>
              </a:rPr>
              <a:t>Service-oriented Architecture</a:t>
            </a:r>
            <a:endParaRPr lang="en-US" sz="2100" dirty="0">
              <a:latin typeface="Lato" panose="020B060402020202020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779372" y="1019432"/>
            <a:ext cx="7052928" cy="3549443"/>
          </a:xfrm>
        </p:spPr>
        <p:txBody>
          <a:bodyPr/>
          <a:lstStyle/>
          <a:p>
            <a:r>
              <a:rPr lang="en-US" sz="1500" dirty="0" smtClean="0">
                <a:latin typeface="Arvo" panose="020B0604020202020204" charset="0"/>
              </a:rPr>
              <a:t>Software development model that allows service to communicate across different platforms to form application</a:t>
            </a:r>
          </a:p>
          <a:p>
            <a:r>
              <a:rPr lang="en-US" sz="1500" dirty="0" smtClean="0">
                <a:latin typeface="Arvo" panose="020B0604020202020204" charset="0"/>
              </a:rPr>
              <a:t>Use of services available in the network</a:t>
            </a:r>
          </a:p>
          <a:p>
            <a:r>
              <a:rPr lang="en-US" sz="1500" dirty="0" smtClean="0">
                <a:latin typeface="Arvo" panose="020B0604020202020204" charset="0"/>
              </a:rPr>
              <a:t>Make easier for the developer to assemble their apps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329" name="Google Shape;329;p40"/>
          <p:cNvSpPr txBox="1">
            <a:spLocks noGrp="1"/>
          </p:cNvSpPr>
          <p:nvPr>
            <p:ph type="sldNum" idx="12"/>
          </p:nvPr>
        </p:nvSpPr>
        <p:spPr>
          <a:xfrm>
            <a:off x="8283599" y="46368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27</a:t>
            </a:fld>
            <a:endParaRPr dirty="0"/>
          </a:p>
        </p:txBody>
      </p:sp>
      <p:sp>
        <p:nvSpPr>
          <p:cNvPr id="10" name="Rectangle 9"/>
          <p:cNvSpPr/>
          <p:nvPr/>
        </p:nvSpPr>
        <p:spPr>
          <a:xfrm>
            <a:off x="0" y="1"/>
            <a:ext cx="1729946" cy="5143499"/>
          </a:xfrm>
          <a:prstGeom prst="rect">
            <a:avLst/>
          </a:prstGeom>
          <a:solidFill>
            <a:srgbClr val="81E94D"/>
          </a:solidFill>
          <a:ln>
            <a:solidFill>
              <a:srgbClr val="81E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548" y="2440171"/>
            <a:ext cx="3018463" cy="260951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0319" y="126742"/>
            <a:ext cx="156930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1. Internet</a:t>
            </a:r>
          </a:p>
          <a:p>
            <a:r>
              <a:rPr lang="en-US" sz="1000" dirty="0">
                <a:solidFill>
                  <a:schemeClr val="tx1"/>
                </a:solidFill>
              </a:rPr>
              <a:t>1.1. Internet Protocol</a:t>
            </a:r>
          </a:p>
          <a:p>
            <a:r>
              <a:rPr lang="en-US" sz="1000" dirty="0">
                <a:solidFill>
                  <a:schemeClr val="tx1"/>
                </a:solidFill>
              </a:rPr>
              <a:t>1.2. IP Address</a:t>
            </a:r>
          </a:p>
          <a:p>
            <a:r>
              <a:rPr lang="en-US" sz="1000" dirty="0">
                <a:solidFill>
                  <a:schemeClr val="tx1"/>
                </a:solidFill>
              </a:rPr>
              <a:t>1.3. Internet Software Architecture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2. Web Technologies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2.1. Anatomy of Web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2.2. Server-side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2.3. Client-side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 Anatomy of Webpage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2.4.1. HTML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2.4.2. CSS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2.4.3. JavaScript </a:t>
            </a:r>
          </a:p>
          <a:p>
            <a:endParaRPr lang="en-US" sz="1000" b="1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3. Overview on HTTP</a:t>
            </a:r>
          </a:p>
          <a:p>
            <a:r>
              <a:rPr lang="en-US" sz="1000" dirty="0">
                <a:solidFill>
                  <a:schemeClr val="tx1"/>
                </a:solidFill>
              </a:rPr>
              <a:t>3.1. HTTPS</a:t>
            </a:r>
          </a:p>
          <a:p>
            <a:r>
              <a:rPr lang="en-US" sz="1000" dirty="0">
                <a:solidFill>
                  <a:schemeClr val="tx1"/>
                </a:solidFill>
              </a:rPr>
              <a:t>3.2. OSI Model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4. Information Architecture</a:t>
            </a:r>
          </a:p>
          <a:p>
            <a:endParaRPr lang="en-US" sz="1000" b="1" dirty="0">
              <a:solidFill>
                <a:schemeClr val="tx1"/>
              </a:solidFill>
            </a:endParaRPr>
          </a:p>
          <a:p>
            <a:r>
              <a:rPr lang="en-US" sz="1000" b="1" dirty="0">
                <a:solidFill>
                  <a:schemeClr val="tx1"/>
                </a:solidFill>
              </a:rPr>
              <a:t>5. Service-Oriented Architecture 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6.Web Performance</a:t>
            </a:r>
          </a:p>
          <a:p>
            <a:r>
              <a:rPr lang="en-US" sz="1000" dirty="0">
                <a:solidFill>
                  <a:schemeClr val="tx1"/>
                </a:solidFill>
              </a:rPr>
              <a:t>6.1. How to increase Web Performance</a:t>
            </a:r>
          </a:p>
          <a:p>
            <a:r>
              <a:rPr lang="en-US" sz="1000" dirty="0">
                <a:solidFill>
                  <a:schemeClr val="tx1"/>
                </a:solidFill>
              </a:rPr>
              <a:t> </a:t>
            </a:r>
          </a:p>
          <a:p>
            <a:r>
              <a:rPr lang="en-US" sz="1000" dirty="0">
                <a:solidFill>
                  <a:schemeClr val="tx1"/>
                </a:solidFill>
              </a:rPr>
              <a:t>7.Learn more</a:t>
            </a:r>
          </a:p>
          <a:p>
            <a:endParaRPr lang="en-US" sz="1000" dirty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1855" y="2681203"/>
            <a:ext cx="2472146" cy="2462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01000" y="176349"/>
            <a:ext cx="868680" cy="36226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5550" y="445025"/>
            <a:ext cx="7046749" cy="572700"/>
          </a:xfrm>
        </p:spPr>
        <p:txBody>
          <a:bodyPr>
            <a:normAutofit/>
          </a:bodyPr>
          <a:lstStyle/>
          <a:p>
            <a:r>
              <a:rPr lang="en-US" sz="2100" dirty="0" smtClean="0">
                <a:latin typeface="Lato" panose="020B0604020202020204" charset="0"/>
              </a:rPr>
              <a:t>Web Performance</a:t>
            </a:r>
            <a:endParaRPr lang="en-US" sz="2100" dirty="0">
              <a:latin typeface="Lato" panose="020B060402020202020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785550" y="1152474"/>
            <a:ext cx="7046750" cy="3617233"/>
          </a:xfrm>
        </p:spPr>
        <p:txBody>
          <a:bodyPr>
            <a:normAutofit/>
          </a:bodyPr>
          <a:lstStyle/>
          <a:p>
            <a:r>
              <a:rPr lang="en-US" sz="1500" dirty="0" smtClean="0">
                <a:latin typeface="Arvo" panose="020B0604020202020204" charset="0"/>
              </a:rPr>
              <a:t>All about making websites fast</a:t>
            </a:r>
          </a:p>
          <a:p>
            <a:r>
              <a:rPr lang="en-US" sz="1500" dirty="0" smtClean="0">
                <a:latin typeface="Arvo" panose="020B0604020202020204" charset="0"/>
              </a:rPr>
              <a:t>Reducing overall load time</a:t>
            </a:r>
          </a:p>
          <a:p>
            <a:r>
              <a:rPr lang="en-US" sz="1500" dirty="0" smtClean="0">
                <a:latin typeface="Arvo" panose="020B0604020202020204" charset="0"/>
              </a:rPr>
              <a:t>Making the site usable as soon as possible</a:t>
            </a:r>
          </a:p>
          <a:p>
            <a:r>
              <a:rPr lang="en-US" sz="1500" dirty="0" smtClean="0">
                <a:latin typeface="Arvo" panose="020B0604020202020204" charset="0"/>
              </a:rPr>
              <a:t>Smoothness and interactivity</a:t>
            </a:r>
          </a:p>
          <a:p>
            <a:r>
              <a:rPr lang="en-US" sz="1500" dirty="0" smtClean="0">
                <a:latin typeface="Arvo" panose="020B0604020202020204" charset="0"/>
              </a:rPr>
              <a:t>Perceived performance</a:t>
            </a:r>
          </a:p>
          <a:p>
            <a:r>
              <a:rPr lang="en-US" sz="1500" dirty="0" smtClean="0">
                <a:latin typeface="Arvo" panose="020B0604020202020204" charset="0"/>
              </a:rPr>
              <a:t>Performance measurements</a:t>
            </a:r>
            <a:endParaRPr lang="en-US" sz="1500" dirty="0">
              <a:latin typeface="Arvo" panose="020B0604020202020204" charset="0"/>
            </a:endParaRPr>
          </a:p>
        </p:txBody>
      </p:sp>
      <p:sp>
        <p:nvSpPr>
          <p:cNvPr id="339" name="Google Shape;339;p41"/>
          <p:cNvSpPr txBox="1">
            <a:spLocks noGrp="1"/>
          </p:cNvSpPr>
          <p:nvPr>
            <p:ph type="sldNum" idx="12"/>
          </p:nvPr>
        </p:nvSpPr>
        <p:spPr>
          <a:xfrm>
            <a:off x="8311402" y="46531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28</a:t>
            </a:fld>
            <a:endParaRPr dirty="0"/>
          </a:p>
        </p:txBody>
      </p:sp>
      <p:sp>
        <p:nvSpPr>
          <p:cNvPr id="10" name="Rectangle 9"/>
          <p:cNvSpPr/>
          <p:nvPr/>
        </p:nvSpPr>
        <p:spPr>
          <a:xfrm>
            <a:off x="0" y="1"/>
            <a:ext cx="1729946" cy="5143499"/>
          </a:xfrm>
          <a:prstGeom prst="rect">
            <a:avLst/>
          </a:prstGeom>
          <a:solidFill>
            <a:srgbClr val="81E94D"/>
          </a:solidFill>
          <a:ln>
            <a:solidFill>
              <a:srgbClr val="81E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560" y="2894463"/>
            <a:ext cx="3127691" cy="20357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0319" y="126742"/>
            <a:ext cx="156930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1. Internet</a:t>
            </a:r>
          </a:p>
          <a:p>
            <a:r>
              <a:rPr lang="en-US" sz="1000" dirty="0">
                <a:solidFill>
                  <a:schemeClr val="tx1"/>
                </a:solidFill>
              </a:rPr>
              <a:t>1.1. Internet Protocol</a:t>
            </a:r>
          </a:p>
          <a:p>
            <a:r>
              <a:rPr lang="en-US" sz="1000" dirty="0">
                <a:solidFill>
                  <a:schemeClr val="tx1"/>
                </a:solidFill>
              </a:rPr>
              <a:t>1.2. IP Address</a:t>
            </a:r>
          </a:p>
          <a:p>
            <a:r>
              <a:rPr lang="en-US" sz="1000" dirty="0">
                <a:solidFill>
                  <a:schemeClr val="tx1"/>
                </a:solidFill>
              </a:rPr>
              <a:t>1.3. Internet Software Architecture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2. Web Technologies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2.1. Anatomy of Web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2.2. Server-side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2.3. Client-side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 Anatomy of Webpage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2.4.1. HTML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2.4.2. CSS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2.4.3. JavaScript 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3. Overview on HTTP</a:t>
            </a:r>
          </a:p>
          <a:p>
            <a:r>
              <a:rPr lang="en-US" sz="1000" dirty="0">
                <a:solidFill>
                  <a:schemeClr val="tx1"/>
                </a:solidFill>
              </a:rPr>
              <a:t>3.1. HTTPS</a:t>
            </a:r>
          </a:p>
          <a:p>
            <a:r>
              <a:rPr lang="en-US" sz="1000" dirty="0">
                <a:solidFill>
                  <a:schemeClr val="tx1"/>
                </a:solidFill>
              </a:rPr>
              <a:t>3.2. OSI Model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4. Information Architecture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5. Service-Oriented Architecture </a:t>
            </a:r>
          </a:p>
          <a:p>
            <a:endParaRPr lang="en-US" sz="1000" b="1" dirty="0">
              <a:solidFill>
                <a:schemeClr val="tx1"/>
              </a:solidFill>
            </a:endParaRPr>
          </a:p>
          <a:p>
            <a:r>
              <a:rPr lang="en-US" sz="1000" b="1" dirty="0">
                <a:solidFill>
                  <a:schemeClr val="tx1"/>
                </a:solidFill>
              </a:rPr>
              <a:t>6.Web Performance</a:t>
            </a:r>
          </a:p>
          <a:p>
            <a:r>
              <a:rPr lang="en-US" sz="1000" dirty="0">
                <a:solidFill>
                  <a:schemeClr val="tx1"/>
                </a:solidFill>
              </a:rPr>
              <a:t>6.1. How to increase Web Performance</a:t>
            </a:r>
          </a:p>
          <a:p>
            <a:r>
              <a:rPr lang="en-US" sz="1000" dirty="0">
                <a:solidFill>
                  <a:schemeClr val="tx1"/>
                </a:solidFill>
              </a:rPr>
              <a:t> </a:t>
            </a:r>
          </a:p>
          <a:p>
            <a:r>
              <a:rPr lang="en-US" sz="1000" dirty="0">
                <a:solidFill>
                  <a:schemeClr val="tx1"/>
                </a:solidFill>
              </a:rPr>
              <a:t>7.Learn more</a:t>
            </a:r>
          </a:p>
          <a:p>
            <a:endParaRPr lang="en-US" sz="1000" dirty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4404" y="445025"/>
            <a:ext cx="6947895" cy="395234"/>
          </a:xfrm>
        </p:spPr>
        <p:txBody>
          <a:bodyPr>
            <a:noAutofit/>
          </a:bodyPr>
          <a:lstStyle/>
          <a:p>
            <a:r>
              <a:rPr lang="en-US" sz="2100" dirty="0" smtClean="0">
                <a:latin typeface="Lato" panose="020B0604020202020204" charset="0"/>
              </a:rPr>
              <a:t>How to increase Web Performance</a:t>
            </a:r>
            <a:endParaRPr lang="en-US" sz="2100" dirty="0">
              <a:latin typeface="Lato" panose="020B060402020202020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4404" y="963827"/>
            <a:ext cx="6947896" cy="3605048"/>
          </a:xfrm>
        </p:spPr>
        <p:txBody>
          <a:bodyPr>
            <a:normAutofit/>
          </a:bodyPr>
          <a:lstStyle/>
          <a:p>
            <a:r>
              <a:rPr lang="en-US" sz="1500" dirty="0" smtClean="0">
                <a:latin typeface="Arvo" panose="020B0604020202020204" charset="0"/>
              </a:rPr>
              <a:t>Optimize images</a:t>
            </a:r>
          </a:p>
          <a:p>
            <a:r>
              <a:rPr lang="en-US" sz="1500" dirty="0" smtClean="0">
                <a:latin typeface="Arvo" panose="020B0604020202020204" charset="0"/>
              </a:rPr>
              <a:t>Minify CSS and JavaScript</a:t>
            </a:r>
          </a:p>
          <a:p>
            <a:r>
              <a:rPr lang="en-US" sz="1500" dirty="0" smtClean="0">
                <a:latin typeface="Arvo" panose="020B0604020202020204" charset="0"/>
              </a:rPr>
              <a:t>Implement browser caching</a:t>
            </a:r>
          </a:p>
          <a:p>
            <a:r>
              <a:rPr lang="en-US" sz="1500" dirty="0" smtClean="0">
                <a:latin typeface="Arvo" panose="020B0604020202020204" charset="0"/>
              </a:rPr>
              <a:t>Reduce HTTP requests</a:t>
            </a:r>
          </a:p>
          <a:p>
            <a:r>
              <a:rPr lang="en-US" sz="1500" dirty="0" smtClean="0">
                <a:latin typeface="Arvo" panose="020B0604020202020204" charset="0"/>
              </a:rPr>
              <a:t>Use asynchronous loading</a:t>
            </a:r>
          </a:p>
          <a:p>
            <a:r>
              <a:rPr lang="en-US" sz="1500" dirty="0" smtClean="0">
                <a:latin typeface="Arvo" panose="020B0604020202020204" charset="0"/>
              </a:rPr>
              <a:t>Optimize server response time</a:t>
            </a:r>
            <a:endParaRPr lang="en-US" sz="1500" dirty="0">
              <a:latin typeface="Arvo" panose="020B060402020202020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1729946" cy="5143499"/>
          </a:xfrm>
          <a:prstGeom prst="rect">
            <a:avLst/>
          </a:prstGeom>
          <a:solidFill>
            <a:srgbClr val="81E94D"/>
          </a:solidFill>
          <a:ln>
            <a:solidFill>
              <a:srgbClr val="81E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596" y="2733937"/>
            <a:ext cx="3589122" cy="2094472"/>
          </a:xfrm>
          <a:prstGeom prst="rect">
            <a:avLst/>
          </a:prstGeom>
        </p:spPr>
      </p:pic>
      <p:pic>
        <p:nvPicPr>
          <p:cNvPr id="8" name="Google Shape;335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1855" y="2681203"/>
            <a:ext cx="2472146" cy="2462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38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01000" y="176349"/>
            <a:ext cx="868680" cy="36226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4380281" y="2417862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00000000-1234-1234-1234-123412341234}" type="slidenum">
              <a:rPr lang="en"/>
              <a:pPr/>
              <a:t>28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93634" y="4747864"/>
            <a:ext cx="4386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29</a:t>
            </a:r>
            <a:endParaRPr lang="en-US" sz="10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0319" y="126742"/>
            <a:ext cx="156930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1. Internet</a:t>
            </a:r>
          </a:p>
          <a:p>
            <a:r>
              <a:rPr lang="en-US" sz="1000" dirty="0">
                <a:solidFill>
                  <a:schemeClr val="tx1"/>
                </a:solidFill>
              </a:rPr>
              <a:t>1.1. Internet Protocol</a:t>
            </a:r>
          </a:p>
          <a:p>
            <a:r>
              <a:rPr lang="en-US" sz="1000" dirty="0">
                <a:solidFill>
                  <a:schemeClr val="tx1"/>
                </a:solidFill>
              </a:rPr>
              <a:t>1.2. IP Address</a:t>
            </a:r>
          </a:p>
          <a:p>
            <a:r>
              <a:rPr lang="en-US" sz="1000" dirty="0">
                <a:solidFill>
                  <a:schemeClr val="tx1"/>
                </a:solidFill>
              </a:rPr>
              <a:t>1.3. Internet Software Architecture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2. Web Technologies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2.1. Anatomy of Web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2.2. Server-side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2.3. Client-side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 Anatomy of Webpage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2.4.1. HTML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2.4.2. CSS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2.4.3. JavaScript </a:t>
            </a:r>
          </a:p>
          <a:p>
            <a:endParaRPr lang="en-US" sz="1000" b="1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3. Overview on HTTP</a:t>
            </a:r>
          </a:p>
          <a:p>
            <a:r>
              <a:rPr lang="en-US" sz="1000" dirty="0">
                <a:solidFill>
                  <a:schemeClr val="tx1"/>
                </a:solidFill>
              </a:rPr>
              <a:t>3.1. HTTPS</a:t>
            </a:r>
          </a:p>
          <a:p>
            <a:r>
              <a:rPr lang="en-US" sz="1000" dirty="0">
                <a:solidFill>
                  <a:schemeClr val="tx1"/>
                </a:solidFill>
              </a:rPr>
              <a:t>3.2. OSI Model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4. Information Architecture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5. Service-Oriented Architecture 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6.Web Performance</a:t>
            </a:r>
          </a:p>
          <a:p>
            <a:r>
              <a:rPr lang="en-US" sz="1000" b="1" dirty="0">
                <a:solidFill>
                  <a:schemeClr val="tx1"/>
                </a:solidFill>
              </a:rPr>
              <a:t>6.1. How to increase Web Performance</a:t>
            </a:r>
          </a:p>
          <a:p>
            <a:r>
              <a:rPr lang="en-US" sz="1000" dirty="0">
                <a:solidFill>
                  <a:schemeClr val="tx1"/>
                </a:solidFill>
              </a:rPr>
              <a:t> </a:t>
            </a:r>
          </a:p>
          <a:p>
            <a:r>
              <a:rPr lang="en-US" sz="1000" dirty="0">
                <a:solidFill>
                  <a:schemeClr val="tx1"/>
                </a:solidFill>
              </a:rPr>
              <a:t>7.Learn more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0208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1855" y="2681203"/>
            <a:ext cx="2472146" cy="246229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>
            <a:spLocks noGrp="1"/>
          </p:cNvSpPr>
          <p:nvPr>
            <p:ph type="subTitle" idx="1"/>
          </p:nvPr>
        </p:nvSpPr>
        <p:spPr>
          <a:xfrm>
            <a:off x="311727" y="2629002"/>
            <a:ext cx="6858000" cy="16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54000" lvl="0" indent="-247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>
                <a:latin typeface="Arvo"/>
                <a:ea typeface="Arvo"/>
                <a:cs typeface="Arvo"/>
                <a:sym typeface="Arvo"/>
              </a:rPr>
              <a:t>Programming is not through memorizing it. It is learned through constant practice, exercises and research.</a:t>
            </a:r>
            <a:endParaRPr/>
          </a:p>
          <a:p>
            <a:pPr marL="254000" lvl="0" indent="-24765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>
                <a:latin typeface="Arvo"/>
                <a:ea typeface="Arvo"/>
                <a:cs typeface="Arvo"/>
                <a:sym typeface="Arvo"/>
              </a:rPr>
              <a:t>We want to provide you the best possible environment to help you grow, practice and improve effectively.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01000" y="176349"/>
            <a:ext cx="868680" cy="362268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7169727" y="4574503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sp>
        <p:nvSpPr>
          <p:cNvPr id="84" name="Google Shape;84;p16"/>
          <p:cNvSpPr txBox="1"/>
          <p:nvPr/>
        </p:nvSpPr>
        <p:spPr>
          <a:xfrm>
            <a:off x="311727" y="538617"/>
            <a:ext cx="6858000" cy="1893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Attendance for every class is very important.</a:t>
            </a:r>
            <a:br>
              <a:rPr lang="en" sz="27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</a:br>
            <a:endParaRPr sz="2700" b="0" i="0" u="none" strike="noStrike" cap="none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Failure to attend class without prior valid reason will result in the holding of your assessment.</a:t>
            </a:r>
            <a:endParaRPr sz="1500" b="0" i="0" u="none" strike="noStrike" cap="none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5518" y="-40050"/>
            <a:ext cx="919951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53"/>
          <p:cNvSpPr txBox="1">
            <a:spLocks noGrp="1"/>
          </p:cNvSpPr>
          <p:nvPr>
            <p:ph type="sldNum" idx="12"/>
          </p:nvPr>
        </p:nvSpPr>
        <p:spPr>
          <a:xfrm>
            <a:off x="8139894" y="4678134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30</a:t>
            </a:fld>
            <a:endParaRPr dirty="0"/>
          </a:p>
        </p:txBody>
      </p:sp>
      <p:pic>
        <p:nvPicPr>
          <p:cNvPr id="447" name="Google Shape;447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00999" y="176349"/>
            <a:ext cx="868681" cy="362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72129" y="2676395"/>
            <a:ext cx="2471871" cy="2462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1855" y="2681203"/>
            <a:ext cx="2472146" cy="2462296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54"/>
          <p:cNvSpPr txBox="1">
            <a:spLocks noGrp="1"/>
          </p:cNvSpPr>
          <p:nvPr>
            <p:ph type="ctrTitle"/>
          </p:nvPr>
        </p:nvSpPr>
        <p:spPr>
          <a:xfrm>
            <a:off x="1878227" y="538617"/>
            <a:ext cx="6054811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 Black"/>
              <a:buNone/>
            </a:pPr>
            <a:r>
              <a:rPr lang="en" sz="2100" dirty="0">
                <a:latin typeface="Lato Black"/>
                <a:ea typeface="Lato Black"/>
                <a:cs typeface="Lato Black"/>
                <a:sym typeface="Lato Black"/>
              </a:rPr>
              <a:t>Before you come for Lab, Research!!</a:t>
            </a:r>
            <a:endParaRPr sz="2100" dirty="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455" name="Google Shape;455;p54"/>
          <p:cNvSpPr txBox="1">
            <a:spLocks noGrp="1"/>
          </p:cNvSpPr>
          <p:nvPr>
            <p:ph type="subTitle" idx="1"/>
          </p:nvPr>
        </p:nvSpPr>
        <p:spPr>
          <a:xfrm>
            <a:off x="2011680" y="1156753"/>
            <a:ext cx="6858000" cy="3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54000" lvl="0" indent="-247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u="sng" dirty="0">
                <a:solidFill>
                  <a:schemeClr val="hlink"/>
                </a:solidFill>
                <a:latin typeface="Arvo"/>
                <a:ea typeface="Arvo"/>
                <a:cs typeface="Arvo"/>
                <a:sym typeface="Arvo"/>
                <a:hlinkClick r:id="rId4"/>
              </a:rPr>
              <a:t>HTML5 Doctor</a:t>
            </a:r>
            <a:endParaRPr sz="1500" dirty="0">
              <a:latin typeface="Arvo"/>
              <a:ea typeface="Arvo"/>
              <a:cs typeface="Arvo"/>
              <a:sym typeface="Arvo"/>
            </a:endParaRPr>
          </a:p>
          <a:p>
            <a:pPr marL="254000" lvl="0" indent="-24765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u="sng" dirty="0">
                <a:solidFill>
                  <a:schemeClr val="hlink"/>
                </a:solidFill>
                <a:latin typeface="Arvo"/>
                <a:ea typeface="Arvo"/>
                <a:cs typeface="Arvo"/>
                <a:sym typeface="Arvo"/>
                <a:hlinkClick r:id="rId5"/>
              </a:rPr>
              <a:t>HTML5: W3C Schools</a:t>
            </a:r>
            <a:endParaRPr sz="1500" dirty="0">
              <a:latin typeface="Arvo"/>
              <a:ea typeface="Arvo"/>
              <a:cs typeface="Arvo"/>
              <a:sym typeface="Arvo"/>
            </a:endParaRPr>
          </a:p>
          <a:p>
            <a:pPr marL="254000" lvl="0" indent="-24765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 u="sng" dirty="0">
                <a:solidFill>
                  <a:schemeClr val="hlink"/>
                </a:solidFill>
                <a:latin typeface="Arvo"/>
                <a:ea typeface="Arvo"/>
                <a:cs typeface="Arvo"/>
                <a:sym typeface="Arvo"/>
              </a:rPr>
              <a:t>HTML5: Tutorial </a:t>
            </a:r>
            <a:r>
              <a:rPr lang="en" sz="1500" u="sng" dirty="0" smtClean="0">
                <a:solidFill>
                  <a:schemeClr val="hlink"/>
                </a:solidFill>
                <a:latin typeface="Arvo"/>
                <a:ea typeface="Arvo"/>
                <a:cs typeface="Arvo"/>
                <a:sym typeface="Arvo"/>
              </a:rPr>
              <a:t>Points</a:t>
            </a:r>
          </a:p>
          <a:p>
            <a:pPr marL="254000" lvl="0" indent="-24765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 u="sng" dirty="0" smtClean="0">
                <a:solidFill>
                  <a:schemeClr val="hlink"/>
                </a:solidFill>
                <a:latin typeface="Arvo"/>
                <a:ea typeface="Arvo"/>
                <a:cs typeface="Arvo"/>
                <a:sym typeface="Arvo"/>
              </a:rPr>
              <a:t>M</a:t>
            </a:r>
            <a:r>
              <a:rPr lang="en" sz="1500" u="sng" dirty="0" smtClean="0">
                <a:solidFill>
                  <a:schemeClr val="hlink"/>
                </a:solidFill>
                <a:latin typeface="Arvo"/>
                <a:ea typeface="Arvo"/>
                <a:cs typeface="Arvo"/>
                <a:sym typeface="Arvo"/>
              </a:rPr>
              <a:t>dn web docs</a:t>
            </a:r>
          </a:p>
          <a:p>
            <a:pPr marL="635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endParaRPr lang="en-US" sz="1500" u="sng" dirty="0">
              <a:solidFill>
                <a:schemeClr val="hlink"/>
              </a:solidFill>
              <a:latin typeface="Arvo"/>
              <a:ea typeface="Arvo"/>
              <a:cs typeface="Arvo"/>
              <a:sym typeface="Arvo"/>
            </a:endParaRPr>
          </a:p>
          <a:p>
            <a:pPr marL="635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endParaRPr sz="1500" dirty="0"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456" name="Google Shape;456;p5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01000" y="176349"/>
            <a:ext cx="868680" cy="362268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4"/>
          <p:cNvSpPr txBox="1">
            <a:spLocks noGrp="1"/>
          </p:cNvSpPr>
          <p:nvPr>
            <p:ph type="sldNum" idx="12"/>
          </p:nvPr>
        </p:nvSpPr>
        <p:spPr>
          <a:xfrm>
            <a:off x="8152251" y="4691122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31</a:t>
            </a:fld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7413" y="0"/>
            <a:ext cx="1729946" cy="5143499"/>
          </a:xfrm>
          <a:prstGeom prst="rect">
            <a:avLst/>
          </a:prstGeom>
          <a:solidFill>
            <a:srgbClr val="81E94D"/>
          </a:solidFill>
          <a:ln>
            <a:solidFill>
              <a:srgbClr val="81E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3149" y="2180968"/>
            <a:ext cx="1158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0319" y="126742"/>
            <a:ext cx="156930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1. Internet</a:t>
            </a:r>
          </a:p>
          <a:p>
            <a:r>
              <a:rPr lang="en-US" sz="1000" dirty="0">
                <a:solidFill>
                  <a:schemeClr val="tx1"/>
                </a:solidFill>
              </a:rPr>
              <a:t>1.1. Internet Protocol</a:t>
            </a:r>
          </a:p>
          <a:p>
            <a:r>
              <a:rPr lang="en-US" sz="1000" dirty="0">
                <a:solidFill>
                  <a:schemeClr val="tx1"/>
                </a:solidFill>
              </a:rPr>
              <a:t>1.2. IP Address</a:t>
            </a:r>
          </a:p>
          <a:p>
            <a:r>
              <a:rPr lang="en-US" sz="1000" dirty="0">
                <a:solidFill>
                  <a:schemeClr val="tx1"/>
                </a:solidFill>
              </a:rPr>
              <a:t>1.3. Internet Software Architecture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2. Web Technologies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2.1. Anatomy of Web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2.2. Server-side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2.3. Client-side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 Anatomy of Webpage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2.4.1. HTML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2.4.2. CSS</a:t>
            </a:r>
          </a:p>
          <a:p>
            <a:r>
              <a:rPr lang="en-US" sz="1000" dirty="0">
                <a:solidFill>
                  <a:schemeClr val="tx1"/>
                </a:solidFill>
              </a:rPr>
              <a:t>2.4.3. JavaScript </a:t>
            </a:r>
          </a:p>
          <a:p>
            <a:endParaRPr lang="en-US" sz="1000" b="1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3. Overview on HTTP</a:t>
            </a:r>
          </a:p>
          <a:p>
            <a:r>
              <a:rPr lang="en-US" sz="1000" dirty="0">
                <a:solidFill>
                  <a:schemeClr val="tx1"/>
                </a:solidFill>
              </a:rPr>
              <a:t>3.1. HTTPS</a:t>
            </a:r>
          </a:p>
          <a:p>
            <a:r>
              <a:rPr lang="en-US" sz="1000" dirty="0">
                <a:solidFill>
                  <a:schemeClr val="tx1"/>
                </a:solidFill>
              </a:rPr>
              <a:t>3.2. OSI Model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4. Information Architecture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5. Service-Oriented Architecture 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6.Web Performance</a:t>
            </a:r>
          </a:p>
          <a:p>
            <a:r>
              <a:rPr lang="en-US" sz="1000" dirty="0">
                <a:solidFill>
                  <a:schemeClr val="tx1"/>
                </a:solidFill>
              </a:rPr>
              <a:t>6.1. How to increase Web Performance</a:t>
            </a:r>
          </a:p>
          <a:p>
            <a:r>
              <a:rPr lang="en-US" sz="1000" dirty="0">
                <a:solidFill>
                  <a:schemeClr val="tx1"/>
                </a:solidFill>
              </a:rPr>
              <a:t> </a:t>
            </a:r>
          </a:p>
          <a:p>
            <a:r>
              <a:rPr lang="en-US" sz="1000" b="1" dirty="0">
                <a:solidFill>
                  <a:schemeClr val="tx1"/>
                </a:solidFill>
              </a:rPr>
              <a:t>7.Learn more</a:t>
            </a:r>
          </a:p>
          <a:p>
            <a:endParaRPr lang="en-US" sz="1000" dirty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5"/>
          <p:cNvSpPr txBox="1">
            <a:spLocks noGrp="1"/>
          </p:cNvSpPr>
          <p:nvPr>
            <p:ph type="sldNum" idx="12"/>
          </p:nvPr>
        </p:nvSpPr>
        <p:spPr>
          <a:xfrm>
            <a:off x="7702264" y="4698159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32</a:t>
            </a:fld>
            <a:endParaRPr dirty="0"/>
          </a:p>
        </p:txBody>
      </p:sp>
      <p:pic>
        <p:nvPicPr>
          <p:cNvPr id="464" name="Google Shape;464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00999" y="176349"/>
            <a:ext cx="868681" cy="362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72129" y="2676395"/>
            <a:ext cx="2471871" cy="2462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2649" y="2681203"/>
            <a:ext cx="2471352" cy="246229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>
            <a:spLocks noGrp="1"/>
          </p:cNvSpPr>
          <p:nvPr>
            <p:ph type="ctrTitle"/>
          </p:nvPr>
        </p:nvSpPr>
        <p:spPr>
          <a:xfrm>
            <a:off x="311727" y="538617"/>
            <a:ext cx="62346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 Black"/>
              <a:buNone/>
            </a:pPr>
            <a:r>
              <a:rPr lang="en" sz="2100">
                <a:latin typeface="Lato Black"/>
                <a:ea typeface="Lato Black"/>
                <a:cs typeface="Lato Black"/>
                <a:sym typeface="Lato Black"/>
              </a:rPr>
              <a:t>Assessment</a:t>
            </a:r>
            <a:endParaRPr sz="210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1"/>
          </p:nvPr>
        </p:nvSpPr>
        <p:spPr>
          <a:xfrm>
            <a:off x="311726" y="1104625"/>
            <a:ext cx="3548100" cy="3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400">
                <a:latin typeface="Arvo"/>
                <a:ea typeface="Arvo"/>
                <a:cs typeface="Arvo"/>
                <a:sym typeface="Arvo"/>
              </a:rPr>
              <a:t>As part of a portfolio you will be designing and improving a Weather Forecast App:</a:t>
            </a:r>
            <a:endParaRPr sz="1400">
              <a:latin typeface="Arvo"/>
              <a:ea typeface="Arvo"/>
              <a:cs typeface="Arvo"/>
              <a:sym typeface="Arvo"/>
            </a:endParaRPr>
          </a:p>
          <a:p>
            <a:pPr marL="7112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vo"/>
              <a:buChar char="•"/>
            </a:pPr>
            <a:r>
              <a:rPr lang="en" sz="1400">
                <a:latin typeface="Arvo"/>
                <a:ea typeface="Arvo"/>
                <a:cs typeface="Arvo"/>
                <a:sym typeface="Arvo"/>
              </a:rPr>
              <a:t>Version 1: simple architecture (JavaScript + Weather API)</a:t>
            </a:r>
            <a:endParaRPr sz="1400">
              <a:latin typeface="Arvo"/>
              <a:ea typeface="Arvo"/>
              <a:cs typeface="Arvo"/>
              <a:sym typeface="Arvo"/>
            </a:endParaRPr>
          </a:p>
          <a:p>
            <a:pPr marL="7112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vo"/>
              <a:buChar char="•"/>
            </a:pPr>
            <a:r>
              <a:rPr lang="en" sz="1400">
                <a:latin typeface="Arvo"/>
                <a:ea typeface="Arvo"/>
                <a:cs typeface="Arvo"/>
                <a:sym typeface="Arvo"/>
              </a:rPr>
              <a:t>Version 2: architecture improved with server-side caching (PHP + MySQL)</a:t>
            </a:r>
            <a:endParaRPr sz="1400">
              <a:latin typeface="Arvo"/>
              <a:ea typeface="Arvo"/>
              <a:cs typeface="Arvo"/>
              <a:sym typeface="Arvo"/>
            </a:endParaRPr>
          </a:p>
          <a:p>
            <a:pPr marL="71120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vo"/>
              <a:buChar char="•"/>
            </a:pPr>
            <a:r>
              <a:rPr lang="en" sz="1400">
                <a:latin typeface="Arvo"/>
                <a:ea typeface="Arvo"/>
                <a:cs typeface="Arvo"/>
                <a:sym typeface="Arvo"/>
              </a:rPr>
              <a:t>Version 3: architecture improved with browser caching.</a:t>
            </a:r>
            <a:endParaRPr sz="1400">
              <a:latin typeface="Arvo"/>
              <a:ea typeface="Arvo"/>
              <a:cs typeface="Arvo"/>
              <a:sym typeface="Arv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1400"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01000" y="176349"/>
            <a:ext cx="868680" cy="36226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7077213" y="4499298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pic>
        <p:nvPicPr>
          <p:cNvPr id="94" name="Google Shape;94;p17" descr="Best Weather Apps for iPhone - Macworld UK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64637" y="501402"/>
            <a:ext cx="1982577" cy="4293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1855" y="2681203"/>
            <a:ext cx="2472146" cy="246229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>
            <a:spLocks noGrp="1"/>
          </p:cNvSpPr>
          <p:nvPr>
            <p:ph type="ctrTitle"/>
          </p:nvPr>
        </p:nvSpPr>
        <p:spPr>
          <a:xfrm>
            <a:off x="311727" y="538617"/>
            <a:ext cx="62346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 Black"/>
              <a:buNone/>
            </a:pPr>
            <a:r>
              <a:rPr lang="en" sz="2100">
                <a:latin typeface="Lato Black"/>
                <a:ea typeface="Lato Black"/>
                <a:cs typeface="Lato Black"/>
                <a:sym typeface="Lato Black"/>
              </a:rPr>
              <a:t>Module Grading standards in the U.K</a:t>
            </a:r>
            <a:endParaRPr sz="2100"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0796" y="1092789"/>
            <a:ext cx="6351057" cy="3548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01000" y="176349"/>
            <a:ext cx="868680" cy="36226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>
            <a:spLocks noGrp="1"/>
          </p:cNvSpPr>
          <p:nvPr>
            <p:ph type="sldNum" idx="12"/>
          </p:nvPr>
        </p:nvSpPr>
        <p:spPr>
          <a:xfrm>
            <a:off x="7046321" y="4640968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8827" y="2681203"/>
            <a:ext cx="2465174" cy="2462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01000" y="176349"/>
            <a:ext cx="868680" cy="362268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>
            <a:spLocks noGrp="1"/>
          </p:cNvSpPr>
          <p:nvPr>
            <p:ph type="sldNum" idx="12"/>
          </p:nvPr>
        </p:nvSpPr>
        <p:spPr>
          <a:xfrm>
            <a:off x="7330527" y="4604937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sp>
        <p:nvSpPr>
          <p:cNvPr id="111" name="Google Shape;111;p19"/>
          <p:cNvSpPr txBox="1"/>
          <p:nvPr/>
        </p:nvSpPr>
        <p:spPr>
          <a:xfrm>
            <a:off x="1143000" y="2121627"/>
            <a:ext cx="6858000" cy="900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0" i="0" u="none" strike="noStrike" cap="none" dirty="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More details about assessment will be provided during your workshop classes.</a:t>
            </a:r>
            <a:endParaRPr sz="1500" b="0" i="0" u="none" strike="noStrike" cap="none" dirty="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-2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1855" y="2681203"/>
            <a:ext cx="2472146" cy="2462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01000" y="176349"/>
            <a:ext cx="868680" cy="36226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>
            <a:spLocks noGrp="1"/>
          </p:cNvSpPr>
          <p:nvPr>
            <p:ph type="sldNum" idx="12"/>
          </p:nvPr>
        </p:nvSpPr>
        <p:spPr>
          <a:xfrm>
            <a:off x="7237212" y="4556856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sp>
        <p:nvSpPr>
          <p:cNvPr id="120" name="Google Shape;120;p20"/>
          <p:cNvSpPr txBox="1"/>
          <p:nvPr/>
        </p:nvSpPr>
        <p:spPr>
          <a:xfrm>
            <a:off x="3756040" y="1449977"/>
            <a:ext cx="12990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Any Questions</a:t>
            </a:r>
            <a:endParaRPr sz="1400" b="0" i="0" u="none" strike="noStrike" cap="none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1854" y="2681204"/>
            <a:ext cx="2472146" cy="246229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 txBox="1">
            <a:spLocks noGrp="1"/>
          </p:cNvSpPr>
          <p:nvPr>
            <p:ph type="ctrTitle"/>
          </p:nvPr>
        </p:nvSpPr>
        <p:spPr>
          <a:xfrm>
            <a:off x="1143000" y="1799047"/>
            <a:ext cx="68580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Lato Black"/>
              <a:buNone/>
            </a:pPr>
            <a:r>
              <a:rPr lang="en" sz="3000" dirty="0">
                <a:latin typeface="Lato Black"/>
                <a:ea typeface="Lato Black"/>
                <a:cs typeface="Lato Black"/>
                <a:sym typeface="Lato Black"/>
              </a:rPr>
              <a:t>Introduction to Internet Software Architecture</a:t>
            </a:r>
            <a:endParaRPr sz="3000" dirty="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27" name="Google Shape;127;p21"/>
          <p:cNvSpPr txBox="1">
            <a:spLocks noGrp="1"/>
          </p:cNvSpPr>
          <p:nvPr>
            <p:ph type="subTitle" idx="1"/>
          </p:nvPr>
        </p:nvSpPr>
        <p:spPr>
          <a:xfrm>
            <a:off x="1143000" y="2517865"/>
            <a:ext cx="68580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20000"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b="1">
                <a:latin typeface="Arvo"/>
                <a:ea typeface="Arvo"/>
                <a:cs typeface="Arvo"/>
                <a:sym typeface="Arvo"/>
              </a:rPr>
              <a:t>Lecture Week 1</a:t>
            </a:r>
            <a:endParaRPr/>
          </a:p>
          <a:p>
            <a:pPr marL="0" lvl="0" indent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" sz="1500">
                <a:latin typeface="Arvo"/>
                <a:ea typeface="Arvo"/>
                <a:cs typeface="Arvo"/>
                <a:sym typeface="Arvo"/>
              </a:rPr>
              <a:t>Internet and Web Technologies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128" name="Google Shape;128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01000" y="176349"/>
            <a:ext cx="868680" cy="362268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7489460" y="4549644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6557" y="1647"/>
            <a:ext cx="7417442" cy="51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dirty="0"/>
              <a:t>What is Internet?</a:t>
            </a:r>
            <a:endParaRPr dirty="0"/>
          </a:p>
        </p:txBody>
      </p:sp>
      <p:pic>
        <p:nvPicPr>
          <p:cNvPr id="137" name="Google Shape;137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1855" y="2681203"/>
            <a:ext cx="2472146" cy="2462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01000" y="176349"/>
            <a:ext cx="868680" cy="3622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0" y="0"/>
            <a:ext cx="1729946" cy="5143499"/>
          </a:xfrm>
          <a:prstGeom prst="rect">
            <a:avLst/>
          </a:prstGeom>
          <a:solidFill>
            <a:srgbClr val="81E94D"/>
          </a:solidFill>
          <a:ln>
            <a:solidFill>
              <a:srgbClr val="81E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2446" y="59243"/>
            <a:ext cx="158166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tx1"/>
                </a:solidFill>
              </a:rPr>
              <a:t>1. Internet</a:t>
            </a:r>
            <a:endParaRPr lang="en-US" sz="1200" b="1" dirty="0">
              <a:solidFill>
                <a:schemeClr val="tx1"/>
              </a:solidFill>
            </a:endParaRPr>
          </a:p>
          <a:p>
            <a:r>
              <a:rPr lang="en-US" sz="1000" dirty="0" smtClean="0">
                <a:solidFill>
                  <a:schemeClr val="tx1"/>
                </a:solidFill>
              </a:rPr>
              <a:t>1.1. Internet </a:t>
            </a:r>
            <a:r>
              <a:rPr lang="en-US" sz="1000" dirty="0">
                <a:solidFill>
                  <a:schemeClr val="tx1"/>
                </a:solidFill>
              </a:rPr>
              <a:t>Protocol</a:t>
            </a:r>
          </a:p>
          <a:p>
            <a:r>
              <a:rPr lang="en-US" sz="1000" dirty="0" smtClean="0">
                <a:solidFill>
                  <a:schemeClr val="tx1"/>
                </a:solidFill>
              </a:rPr>
              <a:t>1.2. IP </a:t>
            </a:r>
            <a:r>
              <a:rPr lang="en-US" sz="1000" dirty="0">
                <a:solidFill>
                  <a:schemeClr val="tx1"/>
                </a:solidFill>
              </a:rPr>
              <a:t>Address</a:t>
            </a:r>
          </a:p>
          <a:p>
            <a:r>
              <a:rPr lang="en-US" sz="1000" dirty="0" smtClean="0">
                <a:solidFill>
                  <a:schemeClr val="tx1"/>
                </a:solidFill>
              </a:rPr>
              <a:t>1.3. Internet </a:t>
            </a:r>
            <a:r>
              <a:rPr lang="en-US" sz="1000" dirty="0">
                <a:solidFill>
                  <a:schemeClr val="tx1"/>
                </a:solidFill>
              </a:rPr>
              <a:t>Software </a:t>
            </a:r>
            <a:r>
              <a:rPr lang="en-US" sz="1000" dirty="0" smtClean="0">
                <a:solidFill>
                  <a:schemeClr val="tx1"/>
                </a:solidFill>
              </a:rPr>
              <a:t>Architecture</a:t>
            </a:r>
          </a:p>
          <a:p>
            <a:endParaRPr lang="en-US" sz="1000" dirty="0" smtClean="0">
              <a:solidFill>
                <a:schemeClr val="tx1"/>
              </a:solidFill>
            </a:endParaRPr>
          </a:p>
          <a:p>
            <a:r>
              <a:rPr lang="en-US" sz="1000" dirty="0" smtClean="0">
                <a:solidFill>
                  <a:schemeClr val="tx1"/>
                </a:solidFill>
              </a:rPr>
              <a:t>2. Web Technologies</a:t>
            </a:r>
          </a:p>
          <a:p>
            <a:r>
              <a:rPr lang="en-US" sz="1000" dirty="0" smtClean="0">
                <a:solidFill>
                  <a:schemeClr val="tx1"/>
                </a:solidFill>
              </a:rPr>
              <a:t>2.1. </a:t>
            </a:r>
            <a:r>
              <a:rPr lang="en-US" sz="1000" dirty="0">
                <a:solidFill>
                  <a:schemeClr val="tx1"/>
                </a:solidFill>
              </a:rPr>
              <a:t>Anatomy of Web</a:t>
            </a:r>
          </a:p>
          <a:p>
            <a:r>
              <a:rPr lang="en-US" sz="1000" dirty="0" smtClean="0">
                <a:solidFill>
                  <a:schemeClr val="tx1"/>
                </a:solidFill>
              </a:rPr>
              <a:t>2.2. </a:t>
            </a:r>
            <a:r>
              <a:rPr lang="en-US" sz="1000" dirty="0">
                <a:solidFill>
                  <a:schemeClr val="tx1"/>
                </a:solidFill>
              </a:rPr>
              <a:t>Server-side</a:t>
            </a:r>
          </a:p>
          <a:p>
            <a:r>
              <a:rPr lang="en-US" sz="1000" dirty="0" smtClean="0">
                <a:solidFill>
                  <a:schemeClr val="tx1"/>
                </a:solidFill>
              </a:rPr>
              <a:t>2.3. </a:t>
            </a:r>
            <a:r>
              <a:rPr lang="en-US" sz="1000" dirty="0">
                <a:solidFill>
                  <a:schemeClr val="tx1"/>
                </a:solidFill>
              </a:rPr>
              <a:t>Client-side</a:t>
            </a:r>
          </a:p>
          <a:p>
            <a:r>
              <a:rPr lang="en-US" sz="1000" dirty="0" smtClean="0">
                <a:solidFill>
                  <a:schemeClr val="tx1"/>
                </a:solidFill>
              </a:rPr>
              <a:t>2.4. </a:t>
            </a:r>
            <a:r>
              <a:rPr lang="en-US" sz="1000" dirty="0">
                <a:solidFill>
                  <a:schemeClr val="tx1"/>
                </a:solidFill>
              </a:rPr>
              <a:t>Anatomy of Webpage</a:t>
            </a:r>
          </a:p>
          <a:p>
            <a:r>
              <a:rPr lang="en-US" sz="1000" dirty="0" smtClean="0">
                <a:solidFill>
                  <a:schemeClr val="tx1"/>
                </a:solidFill>
              </a:rPr>
              <a:t>2.4.1. HTML</a:t>
            </a:r>
          </a:p>
          <a:p>
            <a:r>
              <a:rPr lang="en-US" sz="1000" dirty="0" smtClean="0">
                <a:solidFill>
                  <a:schemeClr val="tx1"/>
                </a:solidFill>
              </a:rPr>
              <a:t>2.4.2. CSS</a:t>
            </a:r>
          </a:p>
          <a:p>
            <a:r>
              <a:rPr lang="en-US" sz="1000" dirty="0" smtClean="0">
                <a:solidFill>
                  <a:schemeClr val="tx1"/>
                </a:solidFill>
              </a:rPr>
              <a:t>2.4.3. JavaScript 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 smtClean="0">
                <a:solidFill>
                  <a:schemeClr val="tx1"/>
                </a:solidFill>
              </a:rPr>
              <a:t>3. Overview on HTTP</a:t>
            </a:r>
          </a:p>
          <a:p>
            <a:r>
              <a:rPr lang="en-US" sz="1000" dirty="0" smtClean="0">
                <a:solidFill>
                  <a:schemeClr val="tx1"/>
                </a:solidFill>
              </a:rPr>
              <a:t>3.1. HTTPS</a:t>
            </a:r>
          </a:p>
          <a:p>
            <a:r>
              <a:rPr lang="en-US" sz="1000" dirty="0" smtClean="0">
                <a:solidFill>
                  <a:schemeClr val="tx1"/>
                </a:solidFill>
              </a:rPr>
              <a:t>3.2. OSI Model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 smtClean="0">
                <a:solidFill>
                  <a:schemeClr val="tx1"/>
                </a:solidFill>
              </a:rPr>
              <a:t>4. Information Architecture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 smtClean="0">
                <a:solidFill>
                  <a:schemeClr val="tx1"/>
                </a:solidFill>
              </a:rPr>
              <a:t>5. Service-Oriented Architecture 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 smtClean="0">
                <a:solidFill>
                  <a:schemeClr val="tx1"/>
                </a:solidFill>
              </a:rPr>
              <a:t>6.Web Performance</a:t>
            </a:r>
          </a:p>
          <a:p>
            <a:r>
              <a:rPr lang="en-US" sz="1000" dirty="0" smtClean="0">
                <a:solidFill>
                  <a:schemeClr val="tx1"/>
                </a:solidFill>
              </a:rPr>
              <a:t>6.1. How to increase Web Performance</a:t>
            </a:r>
          </a:p>
          <a:p>
            <a:r>
              <a:rPr lang="en-US" sz="1000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sz="1000" dirty="0" smtClean="0">
                <a:solidFill>
                  <a:schemeClr val="tx1"/>
                </a:solidFill>
              </a:rPr>
              <a:t>7.Learn more</a:t>
            </a:r>
          </a:p>
          <a:p>
            <a:endParaRPr lang="en-US" sz="1000" dirty="0" smtClean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  <a:p>
            <a:endParaRPr lang="en-US" sz="1000" dirty="0" smtClean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</TotalTime>
  <Words>2470</Words>
  <Application>Microsoft Office PowerPoint</Application>
  <PresentationFormat>On-screen Show (16:9)</PresentationFormat>
  <Paragraphs>692</Paragraphs>
  <Slides>32</Slides>
  <Notes>31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Lato Black</vt:lpstr>
      <vt:lpstr>Lato</vt:lpstr>
      <vt:lpstr>Arvo</vt:lpstr>
      <vt:lpstr>Calibri</vt:lpstr>
      <vt:lpstr>Arial</vt:lpstr>
      <vt:lpstr>Wingdings</vt:lpstr>
      <vt:lpstr>Simple Light</vt:lpstr>
      <vt:lpstr>Introduction to Internet Software Architecture</vt:lpstr>
      <vt:lpstr>This Module’s agenda…</vt:lpstr>
      <vt:lpstr>PowerPoint Presentation</vt:lpstr>
      <vt:lpstr>Assessment</vt:lpstr>
      <vt:lpstr>Module Grading standards in the U.K</vt:lpstr>
      <vt:lpstr>PowerPoint Presentation</vt:lpstr>
      <vt:lpstr>PowerPoint Presentation</vt:lpstr>
      <vt:lpstr>Introduction to Internet Software Architecture</vt:lpstr>
      <vt:lpstr>What is Internet?</vt:lpstr>
      <vt:lpstr>Internet Protocol (IP)</vt:lpstr>
      <vt:lpstr>IP Address</vt:lpstr>
      <vt:lpstr>Internet Software Architecture</vt:lpstr>
      <vt:lpstr>Web Technologies</vt:lpstr>
      <vt:lpstr>Anatomy of Web</vt:lpstr>
      <vt:lpstr>Server-side or Backend Scripting</vt:lpstr>
      <vt:lpstr>Client-side or Front End Scripting</vt:lpstr>
      <vt:lpstr>Anatomy of a Webpage</vt:lpstr>
      <vt:lpstr>What are Web Pages made of?</vt:lpstr>
      <vt:lpstr>What are Web Pages made of?</vt:lpstr>
      <vt:lpstr>What are Web Pages made of?</vt:lpstr>
      <vt:lpstr>PowerPoint Presentation</vt:lpstr>
      <vt:lpstr>PowerPoint Presentation</vt:lpstr>
      <vt:lpstr>Overview on HTTP</vt:lpstr>
      <vt:lpstr>HTTPS</vt:lpstr>
      <vt:lpstr>OSI Model</vt:lpstr>
      <vt:lpstr>Information Architecture </vt:lpstr>
      <vt:lpstr>Service-oriented Architecture</vt:lpstr>
      <vt:lpstr>Web Performance</vt:lpstr>
      <vt:lpstr>How to increase Web Performance</vt:lpstr>
      <vt:lpstr>PowerPoint Presentation</vt:lpstr>
      <vt:lpstr>Before you come for Lab, Research!!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Internet Software Architecture</dc:title>
  <cp:lastModifiedBy>jeshmi rajak</cp:lastModifiedBy>
  <cp:revision>54</cp:revision>
  <dcterms:modified xsi:type="dcterms:W3CDTF">2023-02-19T08:19:59Z</dcterms:modified>
</cp:coreProperties>
</file>